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A954FB-AA25-484D-A92F-0638AC3D76E4}">
  <a:tblStyle styleId="{E1A954FB-AA25-484D-A92F-0638AC3D76E4}" styleName="Table_0">
    <a:wholeTbl>
      <a:tcTxStyle>
        <a:font>
          <a:latin typeface="Arial"/>
          <a:ea typeface="Arial"/>
          <a:cs typeface="Arial"/>
        </a:font>
        <a:srgbClr val="000000"/>
      </a:tcTxStyle>
      <a:tcStyle>
        <a:tcBdr>
          <a:left>
            <a:ln cap="flat" cmpd="sng" w="6350">
              <a:solidFill>
                <a:srgbClr val="8EAADB"/>
              </a:solidFill>
              <a:prstDash val="solid"/>
              <a:round/>
              <a:headEnd len="sm" w="sm" type="none"/>
              <a:tailEnd len="sm" w="sm" type="none"/>
            </a:ln>
          </a:left>
          <a:right>
            <a:ln cap="flat" cmpd="sng" w="6350">
              <a:solidFill>
                <a:srgbClr val="8EAADB"/>
              </a:solidFill>
              <a:prstDash val="solid"/>
              <a:round/>
              <a:headEnd len="sm" w="sm" type="none"/>
              <a:tailEnd len="sm" w="sm" type="none"/>
            </a:ln>
          </a:right>
          <a:top>
            <a:ln cap="flat" cmpd="sng" w="6350">
              <a:solidFill>
                <a:srgbClr val="8EAADB"/>
              </a:solidFill>
              <a:prstDash val="solid"/>
              <a:round/>
              <a:headEnd len="sm" w="sm" type="none"/>
              <a:tailEnd len="sm" w="sm" type="none"/>
            </a:ln>
          </a:top>
          <a:bottom>
            <a:ln cap="flat" cmpd="sng" w="6350">
              <a:solidFill>
                <a:srgbClr val="8EAADB"/>
              </a:solidFill>
              <a:prstDash val="solid"/>
              <a:round/>
              <a:headEnd len="sm" w="sm" type="none"/>
              <a:tailEnd len="sm" w="sm" type="none"/>
            </a:ln>
          </a:bottom>
          <a:insideH>
            <a:ln cap="flat" cmpd="sng" w="6350">
              <a:solidFill>
                <a:srgbClr val="8EAADB"/>
              </a:solidFill>
              <a:prstDash val="solid"/>
              <a:round/>
              <a:headEnd len="sm" w="sm" type="none"/>
              <a:tailEnd len="sm" w="sm" type="none"/>
            </a:ln>
          </a:insideH>
          <a:insideV>
            <a:ln cap="flat" cmpd="sng" w="6350">
              <a:solidFill>
                <a:srgbClr val="8EAADB"/>
              </a:solidFill>
              <a:prstDash val="solid"/>
              <a:round/>
              <a:headEnd len="sm" w="sm" type="none"/>
              <a:tailEnd len="sm" w="sm" type="none"/>
            </a:ln>
          </a:insideV>
        </a:tcBdr>
      </a:tcStyle>
    </a:wholeTbl>
    <a:band1H>
      <a:tcTxStyle/>
      <a:tcStyle>
        <a:fill>
          <a:solidFill>
            <a:srgbClr val="D9E2F3"/>
          </a:solidFill>
        </a:fill>
      </a:tcStyle>
    </a:band1H>
    <a:band2H>
      <a:tcTxStyle/>
    </a:band2H>
    <a:band1V>
      <a:tcTxStyle/>
      <a:tcStyle>
        <a:fill>
          <a:solidFill>
            <a:srgbClr val="D9E2F3"/>
          </a:solidFill>
        </a:fill>
      </a:tcStyle>
    </a:band1V>
    <a:band2V>
      <a:tcTxStyle/>
    </a:band2V>
    <a:lastCol>
      <a:tcTxStyle b="on"/>
    </a:lastCol>
    <a:firstCol>
      <a:tcTxStyle b="on"/>
    </a:firstCol>
    <a:lastRow>
      <a:tcTxStyle b="on"/>
      <a:tcStyle>
        <a:tcBdr>
          <a:top>
            <a:ln cap="flat" cmpd="sng" w="6350">
              <a:solidFill>
                <a:srgbClr val="4472C4"/>
              </a:solidFill>
              <a:prstDash val="solid"/>
              <a:round/>
              <a:headEnd len="sm" w="sm" type="none"/>
              <a:tailEnd len="sm" w="sm" type="none"/>
            </a:ln>
          </a:top>
        </a:tcBdr>
      </a:tcStyle>
    </a:lastRow>
    <a:seCell>
      <a:tcTxStyle/>
    </a:seCell>
    <a:swCell>
      <a:tcTxStyle/>
    </a:swCell>
    <a:firstRow>
      <a:tcTxStyle b="on">
        <a:srgbClr val="FFFFFF"/>
      </a:tcTxStyle>
      <a:tcStyle>
        <a:tcBdr>
          <a:left>
            <a:ln cap="flat" cmpd="sng" w="6350">
              <a:solidFill>
                <a:srgbClr val="4472C4"/>
              </a:solidFill>
              <a:prstDash val="solid"/>
              <a:round/>
              <a:headEnd len="sm" w="sm" type="none"/>
              <a:tailEnd len="sm" w="sm" type="none"/>
            </a:ln>
          </a:left>
          <a:right>
            <a:ln cap="flat" cmpd="sng" w="6350">
              <a:solidFill>
                <a:srgbClr val="4472C4"/>
              </a:solidFill>
              <a:prstDash val="solid"/>
              <a:round/>
              <a:headEnd len="sm" w="sm" type="none"/>
              <a:tailEnd len="sm" w="sm" type="none"/>
            </a:ln>
          </a:right>
          <a:top>
            <a:ln cap="flat" cmpd="sng" w="6350">
              <a:solidFill>
                <a:srgbClr val="4472C4"/>
              </a:solidFill>
              <a:prstDash val="solid"/>
              <a:round/>
              <a:headEnd len="sm" w="sm" type="none"/>
              <a:tailEnd len="sm" w="sm" type="none"/>
            </a:ln>
          </a:top>
          <a:bottom>
            <a:ln cap="flat" cmpd="sng" w="6350">
              <a:solidFill>
                <a:srgbClr val="4472C4"/>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4472C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15c9f8e3c_0_4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15c9f8e3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5c9f8e3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5c9f8e3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15c9f8e3c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15c9f8e3c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1756fac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1756fac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15c9f8e3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15c9f8e3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15c9f8e3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15c9f8e3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15c9f8e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15c9f8e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15c9f8e3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5c9f8e3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15c9f8e3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15c9f8e3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15c9f8e3c_0_4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15c9f8e3c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15c9f8e3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15c9f8e3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15c9f8e3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15c9f8e3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15c9f8e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15c9f8e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15c9f8e3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15c9f8e3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15c9f8e3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15c9f8e3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15c9f8e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15c9f8e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15c9f8e3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15c9f8e3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1756face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1756face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1756fac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1756fac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1756face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1756face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1756fac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1756fac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1756fac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1756fac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1756fac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1756fac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1756face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1756face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 how to drive in Canada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September 24,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xisting solutions</a:t>
            </a:r>
            <a:endParaRPr/>
          </a:p>
          <a:p>
            <a:pPr indent="0" lvl="0" marL="0" rtl="0" algn="ctr">
              <a:spcBef>
                <a:spcPts val="0"/>
              </a:spcBef>
              <a:spcAft>
                <a:spcPts val="0"/>
              </a:spcAft>
              <a:buNone/>
            </a:pPr>
            <a:r>
              <a:t/>
            </a:r>
            <a:endParaRPr/>
          </a:p>
        </p:txBody>
      </p:sp>
      <p:sp>
        <p:nvSpPr>
          <p:cNvPr id="124" name="Google Shape;124;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200">
                <a:latin typeface="Oswald"/>
                <a:ea typeface="Oswald"/>
                <a:cs typeface="Oswald"/>
                <a:sym typeface="Oswald"/>
              </a:rPr>
              <a:t>Before our team comes up with a new design, it is important to study the existing solutions and be familiar with their features. As discussed in the problem definition, we are trying to build a software platform where users can learn the initial steps required to start driving. Studying about the existing platforms will provide an idea as what features make the solution popular among the users. We can also learn from the weak features and work on the methods as how to overcome those in our new solution. Future is always built upon the experience we have derived from our history. </a:t>
            </a:r>
            <a:endParaRPr sz="1200">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study</a:t>
            </a:r>
            <a:endParaRPr/>
          </a:p>
        </p:txBody>
      </p:sp>
      <p:sp>
        <p:nvSpPr>
          <p:cNvPr id="130" name="Google Shape;130;p23"/>
          <p:cNvSpPr txBox="1"/>
          <p:nvPr>
            <p:ph idx="4294967295" type="body"/>
          </p:nvPr>
        </p:nvSpPr>
        <p:spPr>
          <a:xfrm>
            <a:off x="5689050" y="381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15</a:t>
            </a:r>
            <a:endParaRPr sz="1400">
              <a:solidFill>
                <a:schemeClr val="lt1"/>
              </a:solidFill>
            </a:endParaRPr>
          </a:p>
        </p:txBody>
      </p:sp>
      <p:sp>
        <p:nvSpPr>
          <p:cNvPr id="131" name="Google Shape;131;p23"/>
          <p:cNvSpPr txBox="1"/>
          <p:nvPr>
            <p:ph idx="4294967295" type="body"/>
          </p:nvPr>
        </p:nvSpPr>
        <p:spPr>
          <a:xfrm>
            <a:off x="6534850" y="33833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25</a:t>
            </a:r>
            <a:endParaRPr sz="1400">
              <a:solidFill>
                <a:schemeClr val="lt1"/>
              </a:solidFill>
            </a:endParaRPr>
          </a:p>
        </p:txBody>
      </p:sp>
      <p:sp>
        <p:nvSpPr>
          <p:cNvPr id="132" name="Google Shape;132;p23"/>
          <p:cNvSpPr txBox="1"/>
          <p:nvPr>
            <p:ph idx="4294967295" type="body"/>
          </p:nvPr>
        </p:nvSpPr>
        <p:spPr>
          <a:xfrm>
            <a:off x="7374913" y="29358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35</a:t>
            </a:r>
            <a:endParaRPr sz="1400">
              <a:solidFill>
                <a:schemeClr val="lt1"/>
              </a:solidFill>
            </a:endParaRPr>
          </a:p>
        </p:txBody>
      </p:sp>
      <p:graphicFrame>
        <p:nvGraphicFramePr>
          <p:cNvPr id="133" name="Google Shape;133;p23"/>
          <p:cNvGraphicFramePr/>
          <p:nvPr/>
        </p:nvGraphicFramePr>
        <p:xfrm>
          <a:off x="311700" y="1264200"/>
          <a:ext cx="3000000" cy="3000000"/>
        </p:xfrm>
        <a:graphic>
          <a:graphicData uri="http://schemas.openxmlformats.org/drawingml/2006/table">
            <a:tbl>
              <a:tblPr bandRow="1" firstCol="1" firstRow="1">
                <a:noFill/>
                <a:tableStyleId>{E1A954FB-AA25-484D-A92F-0638AC3D76E4}</a:tableStyleId>
              </a:tblPr>
              <a:tblGrid>
                <a:gridCol w="1808850"/>
                <a:gridCol w="1410825"/>
                <a:gridCol w="823175"/>
                <a:gridCol w="1082525"/>
                <a:gridCol w="943825"/>
                <a:gridCol w="1175275"/>
                <a:gridCol w="1348425"/>
              </a:tblGrid>
              <a:tr h="190500">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Learning Apps</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Company</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Ratings</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Count of ratings</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Size</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No. of downloads</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solidFill>
                            <a:srgbClr val="000000"/>
                          </a:solidFill>
                          <a:latin typeface="Oswald"/>
                          <a:ea typeface="Oswald"/>
                          <a:cs typeface="Oswald"/>
                          <a:sym typeface="Oswald"/>
                        </a:rPr>
                        <a:t>Compatibility</a:t>
                      </a:r>
                      <a:endParaRPr sz="1200">
                        <a:solidFill>
                          <a:srgbClr val="000000"/>
                        </a:solidFill>
                        <a:latin typeface="Oswald"/>
                        <a:ea typeface="Oswald"/>
                        <a:cs typeface="Oswald"/>
                        <a:sym typeface="Oswald"/>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Learn Driving</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Xtell Technologies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3.8</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577</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4.2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Driving theory test genius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Elegant elearning</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4.7</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7800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268.6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 </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ios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Learn to drive a manual car</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Lovely AI</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746</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5.3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Traffic and Road Signs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Shoyo</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4.5</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675</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21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Theory Test Pro</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Well Informed Limited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3.8</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603</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97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 / ios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US DMV Driving Test</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Monologix</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4.3</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2839</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12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0700">
                <a:tc gridSpan="7">
                  <a:txBody>
                    <a:bodyPr/>
                    <a:lstStyle/>
                    <a:p>
                      <a:pPr indent="0" lvl="0" marL="0" rtl="0" algn="l">
                        <a:spcBef>
                          <a:spcPts val="0"/>
                        </a:spcBef>
                        <a:spcAft>
                          <a:spcPts val="0"/>
                        </a:spcAft>
                        <a:buNone/>
                      </a:pPr>
                      <a:r>
                        <a:rPr b="1" lang="en" sz="1200">
                          <a:latin typeface="Oswald"/>
                          <a:ea typeface="Oswald"/>
                          <a:cs typeface="Oswald"/>
                          <a:sym typeface="Oswald"/>
                        </a:rPr>
                        <a:t>Simulation App</a:t>
                      </a:r>
                      <a:r>
                        <a:rPr lang="en" sz="1200">
                          <a:latin typeface="Oswald"/>
                          <a:ea typeface="Oswald"/>
                          <a:cs typeface="Oswald"/>
                          <a:sym typeface="Oswald"/>
                        </a:rPr>
                        <a:t>s</a:t>
                      </a:r>
                      <a:r>
                        <a:rPr b="1" lang="en" sz="1200">
                          <a:latin typeface="Oswald"/>
                          <a:ea typeface="Oswald"/>
                          <a:cs typeface="Oswald"/>
                          <a:sym typeface="Oswald"/>
                        </a:rPr>
                        <a:t> </a:t>
                      </a:r>
                      <a:endParaRPr b="1" sz="1200">
                        <a:latin typeface="Oswald"/>
                        <a:ea typeface="Oswald"/>
                        <a:cs typeface="Oswald"/>
                        <a:sym typeface="Oswald"/>
                      </a:endParaRPr>
                    </a:p>
                    <a:p>
                      <a:pPr indent="0" lvl="0" marL="0" rtl="0" algn="l">
                        <a:spcBef>
                          <a:spcPts val="0"/>
                        </a:spcBef>
                        <a:spcAft>
                          <a:spcPts val="0"/>
                        </a:spcAft>
                        <a:buNone/>
                      </a:pPr>
                      <a:r>
                        <a:rPr b="1" lang="en" sz="1200">
                          <a:latin typeface="Oswald"/>
                          <a:ea typeface="Oswald"/>
                          <a:cs typeface="Oswald"/>
                          <a:sym typeface="Oswald"/>
                        </a:rPr>
                        <a:t> </a:t>
                      </a:r>
                      <a:endParaRPr b="1"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r>
              <a:tr h="190500">
                <a:tc>
                  <a:txBody>
                    <a:bodyPr/>
                    <a:lstStyle/>
                    <a:p>
                      <a:pPr indent="0" lvl="0" marL="0" rtl="0" algn="l">
                        <a:spcBef>
                          <a:spcPts val="0"/>
                        </a:spcBef>
                        <a:spcAft>
                          <a:spcPts val="0"/>
                        </a:spcAft>
                        <a:buNone/>
                      </a:pPr>
                      <a:r>
                        <a:rPr lang="en" sz="1200">
                          <a:latin typeface="Oswald"/>
                          <a:ea typeface="Oswald"/>
                          <a:cs typeface="Oswald"/>
                          <a:sym typeface="Oswald"/>
                        </a:rPr>
                        <a:t>Parking Mania 2</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Mobirate</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4.1</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32459</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95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Dr Driving 2</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SUD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4.3</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535431</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20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50,000,000+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Driving School</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Ovidiu Pop</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4.3</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502408</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27 M</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00">
                <a:tc>
                  <a:txBody>
                    <a:bodyPr/>
                    <a:lstStyle/>
                    <a:p>
                      <a:pPr indent="0" lvl="0" marL="0" rtl="0" algn="l">
                        <a:spcBef>
                          <a:spcPts val="0"/>
                        </a:spcBef>
                        <a:spcAft>
                          <a:spcPts val="0"/>
                        </a:spcAft>
                        <a:buNone/>
                      </a:pPr>
                      <a:r>
                        <a:rPr lang="en" sz="1200">
                          <a:latin typeface="Oswald"/>
                          <a:ea typeface="Oswald"/>
                          <a:cs typeface="Oswald"/>
                          <a:sym typeface="Oswald"/>
                        </a:rPr>
                        <a:t>Car Driving School Simulator</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BoomBit Games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4.4</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181305</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Varies</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1200">
                          <a:latin typeface="Oswald"/>
                          <a:ea typeface="Oswald"/>
                          <a:cs typeface="Oswald"/>
                          <a:sym typeface="Oswald"/>
                        </a:rPr>
                        <a:t>10,000,000+</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Oswald"/>
                          <a:ea typeface="Oswald"/>
                          <a:cs typeface="Oswald"/>
                          <a:sym typeface="Oswald"/>
                        </a:rPr>
                        <a:t>Android</a:t>
                      </a:r>
                      <a:endParaRPr sz="1200">
                        <a:latin typeface="Oswald"/>
                        <a:ea typeface="Oswald"/>
                        <a:cs typeface="Oswald"/>
                        <a:sym typeface="Oswald"/>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Rating</a:t>
            </a:r>
            <a:endParaRPr/>
          </a:p>
        </p:txBody>
      </p:sp>
      <p:sp>
        <p:nvSpPr>
          <p:cNvPr id="139" name="Google Shape;139;p24"/>
          <p:cNvSpPr txBox="1"/>
          <p:nvPr>
            <p:ph type="title"/>
          </p:nvPr>
        </p:nvSpPr>
        <p:spPr>
          <a:xfrm>
            <a:off x="488245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of apps</a:t>
            </a:r>
            <a:endParaRPr/>
          </a:p>
        </p:txBody>
      </p:sp>
      <p:pic>
        <p:nvPicPr>
          <p:cNvPr id="140" name="Google Shape;140;p24"/>
          <p:cNvPicPr preferRelativeResize="0"/>
          <p:nvPr/>
        </p:nvPicPr>
        <p:blipFill>
          <a:blip r:embed="rId3">
            <a:alphaModFix/>
          </a:blip>
          <a:stretch>
            <a:fillRect/>
          </a:stretch>
        </p:blipFill>
        <p:spPr>
          <a:xfrm>
            <a:off x="152400" y="1170125"/>
            <a:ext cx="4159201" cy="2935906"/>
          </a:xfrm>
          <a:prstGeom prst="rect">
            <a:avLst/>
          </a:prstGeom>
          <a:noFill/>
          <a:ln>
            <a:noFill/>
          </a:ln>
        </p:spPr>
      </p:pic>
      <p:pic>
        <p:nvPicPr>
          <p:cNvPr id="141" name="Google Shape;141;p24"/>
          <p:cNvPicPr preferRelativeResize="0"/>
          <p:nvPr/>
        </p:nvPicPr>
        <p:blipFill>
          <a:blip r:embed="rId4">
            <a:alphaModFix/>
          </a:blip>
          <a:stretch>
            <a:fillRect/>
          </a:stretch>
        </p:blipFill>
        <p:spPr>
          <a:xfrm>
            <a:off x="4832404" y="1170125"/>
            <a:ext cx="4159195" cy="293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Downloads</a:t>
            </a:r>
            <a:endParaRPr/>
          </a:p>
        </p:txBody>
      </p:sp>
      <p:sp>
        <p:nvSpPr>
          <p:cNvPr id="147" name="Google Shape;147;p25"/>
          <p:cNvSpPr txBox="1"/>
          <p:nvPr>
            <p:ph type="title"/>
          </p:nvPr>
        </p:nvSpPr>
        <p:spPr>
          <a:xfrm>
            <a:off x="4882450" y="4450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48" name="Google Shape;148;p25"/>
          <p:cNvSpPr txBox="1"/>
          <p:nvPr/>
        </p:nvSpPr>
        <p:spPr>
          <a:xfrm>
            <a:off x="4882450" y="1017725"/>
            <a:ext cx="3844500" cy="30000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n" sz="1800">
                <a:solidFill>
                  <a:srgbClr val="FFFFFF"/>
                </a:solidFill>
                <a:latin typeface="Oswald"/>
                <a:ea typeface="Oswald"/>
                <a:cs typeface="Oswald"/>
                <a:sym typeface="Oswald"/>
              </a:rPr>
              <a:t>Clearly, Simulation apps are the winners in terms of popularity in teaching driving skills with the most easily adaptable methods. But at the same time, these apps are expensive and definitely require highly compatible graphics devices for support. On the other hand, the educational oriented apps are simple yet efficiently help the users to pass the test. In short, our team would try to balance the best features of both the platforms and also add “out of box” thinking process to create a new design for teaching how to drive.</a:t>
            </a:r>
            <a:endParaRPr sz="1800">
              <a:solidFill>
                <a:srgbClr val="FFFFFF"/>
              </a:solidFill>
              <a:latin typeface="Oswald"/>
              <a:ea typeface="Oswald"/>
              <a:cs typeface="Oswald"/>
              <a:sym typeface="Oswald"/>
            </a:endParaRPr>
          </a:p>
        </p:txBody>
      </p:sp>
      <p:pic>
        <p:nvPicPr>
          <p:cNvPr id="149" name="Google Shape;149;p25"/>
          <p:cNvPicPr preferRelativeResize="0"/>
          <p:nvPr/>
        </p:nvPicPr>
        <p:blipFill>
          <a:blip r:embed="rId3">
            <a:alphaModFix/>
          </a:blip>
          <a:stretch>
            <a:fillRect/>
          </a:stretch>
        </p:blipFill>
        <p:spPr>
          <a:xfrm>
            <a:off x="152400" y="1170125"/>
            <a:ext cx="4577651" cy="3231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Appendix A:</a:t>
            </a:r>
            <a:endParaRPr b="1"/>
          </a:p>
          <a:p>
            <a:pPr indent="0" lvl="0" marL="0" rtl="0" algn="l">
              <a:spcBef>
                <a:spcPts val="0"/>
              </a:spcBef>
              <a:spcAft>
                <a:spcPts val="0"/>
              </a:spcAft>
              <a:buNone/>
            </a:pPr>
            <a:r>
              <a:rPr lang="en" sz="3600"/>
              <a:t>Driving Apps</a:t>
            </a:r>
            <a:endParaRPr sz="3600"/>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#1: </a:t>
            </a:r>
            <a:endParaRPr/>
          </a:p>
          <a:p>
            <a:pPr indent="0" lvl="0" marL="0" rtl="0" algn="l">
              <a:spcBef>
                <a:spcPts val="0"/>
              </a:spcBef>
              <a:spcAft>
                <a:spcPts val="0"/>
              </a:spcAft>
              <a:buNone/>
            </a:pPr>
            <a:r>
              <a:rPr lang="en" sz="2400"/>
              <a:t>Learn Driving</a:t>
            </a:r>
            <a:endParaRPr sz="2400"/>
          </a:p>
        </p:txBody>
      </p:sp>
      <p:sp>
        <p:nvSpPr>
          <p:cNvPr id="165" name="Google Shape;165;p28"/>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 is built by Xtell technologies. The company owns 65 apps and leads in multiple fields like – Education Tools, Food &amp; Drink, Health &amp; Fitness Personalization, Entertainment , Books &amp; Reference, House &amp; Home Finance, Lifestyle, Medical, Travel &amp; Local Business, Shopping, Weather and many more.[2]</a:t>
            </a:r>
            <a:endParaRPr/>
          </a:p>
          <a:p>
            <a:pPr indent="0" lvl="0" marL="0" rtl="0" algn="l">
              <a:spcBef>
                <a:spcPts val="1600"/>
              </a:spcBef>
              <a:spcAft>
                <a:spcPts val="1600"/>
              </a:spcAft>
              <a:buNone/>
            </a:pPr>
            <a:r>
              <a:t/>
            </a:r>
            <a:endParaRPr/>
          </a:p>
        </p:txBody>
      </p:sp>
      <p:sp>
        <p:nvSpPr>
          <p:cNvPr id="166" name="Google Shape;166;p28"/>
          <p:cNvSpPr txBox="1"/>
          <p:nvPr>
            <p:ph idx="2" type="body"/>
          </p:nvPr>
        </p:nvSpPr>
        <p:spPr>
          <a:xfrm>
            <a:off x="4992150" y="2125300"/>
            <a:ext cx="3999900" cy="3029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The objective of the app is to provide basic foundation for learning to drive without going to a driving school.</a:t>
            </a:r>
            <a:endParaRPr sz="1200"/>
          </a:p>
          <a:p>
            <a:pPr indent="-304800" lvl="0" marL="457200" rtl="0" algn="l">
              <a:lnSpc>
                <a:spcPct val="100000"/>
              </a:lnSpc>
              <a:spcBef>
                <a:spcPts val="0"/>
              </a:spcBef>
              <a:spcAft>
                <a:spcPts val="0"/>
              </a:spcAft>
              <a:buSzPts val="1200"/>
              <a:buChar char="●"/>
            </a:pPr>
            <a:r>
              <a:rPr lang="en" sz="1200"/>
              <a:t>It provides step by step driving tutorials with the help of pictures.</a:t>
            </a:r>
            <a:endParaRPr sz="1200"/>
          </a:p>
          <a:p>
            <a:pPr indent="-304800" lvl="0" marL="457200" rtl="0" algn="l">
              <a:lnSpc>
                <a:spcPct val="100000"/>
              </a:lnSpc>
              <a:spcBef>
                <a:spcPts val="0"/>
              </a:spcBef>
              <a:spcAft>
                <a:spcPts val="0"/>
              </a:spcAft>
              <a:buSzPts val="1200"/>
              <a:buChar char="●"/>
            </a:pPr>
            <a:r>
              <a:rPr lang="en" sz="1200"/>
              <a:t>Rating is 3.8/5.0</a:t>
            </a:r>
            <a:endParaRPr sz="1200"/>
          </a:p>
          <a:p>
            <a:pPr indent="-304800" lvl="0" marL="457200" rtl="0" algn="l">
              <a:lnSpc>
                <a:spcPct val="100000"/>
              </a:lnSpc>
              <a:spcBef>
                <a:spcPts val="0"/>
              </a:spcBef>
              <a:spcAft>
                <a:spcPts val="0"/>
              </a:spcAft>
              <a:buSzPts val="1200"/>
              <a:buChar char="●"/>
            </a:pPr>
            <a:r>
              <a:rPr lang="en" sz="1200"/>
              <a:t>Available only for android</a:t>
            </a:r>
            <a:endParaRPr sz="1200"/>
          </a:p>
          <a:p>
            <a:pPr indent="-304800" lvl="0" marL="457200" rtl="0" algn="l">
              <a:lnSpc>
                <a:spcPct val="100000"/>
              </a:lnSpc>
              <a:spcBef>
                <a:spcPts val="0"/>
              </a:spcBef>
              <a:spcAft>
                <a:spcPts val="0"/>
              </a:spcAft>
              <a:buSzPts val="1200"/>
              <a:buChar char="●"/>
            </a:pPr>
            <a:r>
              <a:rPr lang="en" sz="1200"/>
              <a:t>Size is 4.2 MB</a:t>
            </a:r>
            <a:endParaRPr sz="1200"/>
          </a:p>
          <a:p>
            <a:pPr indent="-304800" lvl="0" marL="457200" rtl="0" algn="l">
              <a:lnSpc>
                <a:spcPct val="100000"/>
              </a:lnSpc>
              <a:spcBef>
                <a:spcPts val="0"/>
              </a:spcBef>
              <a:spcAft>
                <a:spcPts val="0"/>
              </a:spcAft>
              <a:buSzPts val="1200"/>
              <a:buChar char="●"/>
            </a:pPr>
            <a:r>
              <a:rPr lang="en" sz="1200"/>
              <a:t>Best critics say the app provides good information, useful for automatic driving, novice feel good, easy to use.</a:t>
            </a:r>
            <a:endParaRPr sz="1200"/>
          </a:p>
          <a:p>
            <a:pPr indent="-304800" lvl="0" marL="457200" rtl="0" algn="l">
              <a:lnSpc>
                <a:spcPct val="100000"/>
              </a:lnSpc>
              <a:spcBef>
                <a:spcPts val="0"/>
              </a:spcBef>
              <a:spcAft>
                <a:spcPts val="0"/>
              </a:spcAft>
              <a:buSzPts val="1200"/>
              <a:buChar char="●"/>
            </a:pPr>
            <a:r>
              <a:rPr lang="en" sz="1200"/>
              <a:t>Worst critics find only pdf forms are provided containing the instructions, pages cannot be zoomed, downloading the app is slow, instructions include spelling mistakes.</a:t>
            </a:r>
            <a:endParaRPr sz="1200"/>
          </a:p>
        </p:txBody>
      </p:sp>
      <p:pic>
        <p:nvPicPr>
          <p:cNvPr id="167" name="Google Shape;167;p28"/>
          <p:cNvPicPr preferRelativeResize="0"/>
          <p:nvPr/>
        </p:nvPicPr>
        <p:blipFill>
          <a:blip r:embed="rId3">
            <a:alphaModFix/>
          </a:blip>
          <a:stretch>
            <a:fillRect/>
          </a:stretch>
        </p:blipFill>
        <p:spPr>
          <a:xfrm>
            <a:off x="432150" y="445025"/>
            <a:ext cx="2286000" cy="2295525"/>
          </a:xfrm>
          <a:prstGeom prst="rect">
            <a:avLst/>
          </a:prstGeom>
          <a:noFill/>
          <a:ln>
            <a:noFill/>
          </a:ln>
        </p:spPr>
      </p:pic>
      <p:sp>
        <p:nvSpPr>
          <p:cNvPr id="168" name="Google Shape;168;p28"/>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#2: </a:t>
            </a:r>
            <a:endParaRPr/>
          </a:p>
          <a:p>
            <a:pPr indent="0" lvl="0" marL="0" rtl="0" algn="l">
              <a:spcBef>
                <a:spcPts val="0"/>
              </a:spcBef>
              <a:spcAft>
                <a:spcPts val="0"/>
              </a:spcAft>
              <a:buNone/>
            </a:pPr>
            <a:r>
              <a:rPr lang="en" sz="2400"/>
              <a:t>Driving Theory Test Genius</a:t>
            </a:r>
            <a:endParaRPr sz="2400"/>
          </a:p>
          <a:p>
            <a:pPr indent="0" lvl="0" marL="0" rtl="0" algn="l">
              <a:spcBef>
                <a:spcPts val="0"/>
              </a:spcBef>
              <a:spcAft>
                <a:spcPts val="0"/>
              </a:spcAft>
              <a:buNone/>
            </a:pPr>
            <a:r>
              <a:t/>
            </a:r>
            <a:endParaRPr sz="2400"/>
          </a:p>
        </p:txBody>
      </p:sp>
      <p:sp>
        <p:nvSpPr>
          <p:cNvPr id="174" name="Google Shape;174;p29"/>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Elegant e-learning has built the technology. Since 2008, the company has been educating learners in the USA, Canada, the UK, Australia, India and New Zealand. Their products are free, registration-free and ad-supported. On average, they have 200,000+ thousand daily users and they spend 11 minutes on site.</a:t>
            </a:r>
            <a:endParaRPr/>
          </a:p>
          <a:p>
            <a:pPr indent="0" lvl="0" marL="0" rtl="0" algn="l">
              <a:spcBef>
                <a:spcPts val="1600"/>
              </a:spcBef>
              <a:spcAft>
                <a:spcPts val="1600"/>
              </a:spcAft>
              <a:buNone/>
            </a:pPr>
            <a:r>
              <a:t/>
            </a:r>
            <a:endParaRPr/>
          </a:p>
        </p:txBody>
      </p:sp>
      <p:pic>
        <p:nvPicPr>
          <p:cNvPr id="175" name="Google Shape;175;p29"/>
          <p:cNvPicPr preferRelativeResize="0"/>
          <p:nvPr/>
        </p:nvPicPr>
        <p:blipFill>
          <a:blip r:embed="rId3">
            <a:alphaModFix/>
          </a:blip>
          <a:stretch>
            <a:fillRect/>
          </a:stretch>
        </p:blipFill>
        <p:spPr>
          <a:xfrm>
            <a:off x="432150" y="498100"/>
            <a:ext cx="2019300" cy="1943100"/>
          </a:xfrm>
          <a:prstGeom prst="rect">
            <a:avLst/>
          </a:prstGeom>
          <a:noFill/>
          <a:ln>
            <a:noFill/>
          </a:ln>
        </p:spPr>
      </p:pic>
      <p:sp>
        <p:nvSpPr>
          <p:cNvPr id="176" name="Google Shape;176;p29"/>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Centred for United Kingdom (UK) users.</a:t>
            </a:r>
            <a:endParaRPr sz="1200"/>
          </a:p>
          <a:p>
            <a:pPr indent="-304800" lvl="0" marL="457200" rtl="0" algn="l">
              <a:lnSpc>
                <a:spcPct val="100000"/>
              </a:lnSpc>
              <a:spcBef>
                <a:spcPts val="0"/>
              </a:spcBef>
              <a:spcAft>
                <a:spcPts val="0"/>
              </a:spcAft>
              <a:buSzPts val="1200"/>
              <a:buChar char="●"/>
            </a:pPr>
            <a:r>
              <a:rPr lang="en" sz="1200"/>
              <a:t>Prepares users for UK theory test for DVSA test where DVSA is Driver and Vehicle Standards Agency, an executive agency working for UK Department for Transport. Database for 725 questions. It provides mock tests based on the official 2019 Highway Code manual issued by DVSA. It also provides detailed explanation with difficulty levels from easy to exam mode.</a:t>
            </a:r>
            <a:endParaRPr sz="1200"/>
          </a:p>
          <a:p>
            <a:pPr indent="-304800" lvl="0" marL="457200" rtl="0" algn="l">
              <a:lnSpc>
                <a:spcPct val="100000"/>
              </a:lnSpc>
              <a:spcBef>
                <a:spcPts val="0"/>
              </a:spcBef>
              <a:spcAft>
                <a:spcPts val="0"/>
              </a:spcAft>
              <a:buSzPts val="1200"/>
              <a:buChar char="●"/>
            </a:pPr>
            <a:r>
              <a:rPr lang="en" sz="1200"/>
              <a:t>Rating is 4.7/5.0</a:t>
            </a:r>
            <a:endParaRPr sz="1200"/>
          </a:p>
          <a:p>
            <a:pPr indent="-304800" lvl="0" marL="457200" rtl="0" algn="l">
              <a:lnSpc>
                <a:spcPct val="100000"/>
              </a:lnSpc>
              <a:spcBef>
                <a:spcPts val="0"/>
              </a:spcBef>
              <a:spcAft>
                <a:spcPts val="0"/>
              </a:spcAft>
              <a:buSzPts val="1200"/>
              <a:buChar char="●"/>
            </a:pPr>
            <a:r>
              <a:rPr lang="en" sz="1200"/>
              <a:t>Available only for android and ios, offline facility.</a:t>
            </a:r>
            <a:endParaRPr sz="1200"/>
          </a:p>
          <a:p>
            <a:pPr indent="-304800" lvl="0" marL="457200" rtl="0" algn="l">
              <a:lnSpc>
                <a:spcPct val="100000"/>
              </a:lnSpc>
              <a:spcBef>
                <a:spcPts val="0"/>
              </a:spcBef>
              <a:spcAft>
                <a:spcPts val="0"/>
              </a:spcAft>
              <a:buSzPts val="1200"/>
              <a:buChar char="●"/>
            </a:pPr>
            <a:r>
              <a:rPr lang="en" sz="1200"/>
              <a:t>Size is 268.6 M</a:t>
            </a:r>
            <a:endParaRPr sz="1200"/>
          </a:p>
          <a:p>
            <a:pPr indent="-304800" lvl="0" marL="457200" rtl="0" algn="l">
              <a:lnSpc>
                <a:spcPct val="100000"/>
              </a:lnSpc>
              <a:spcBef>
                <a:spcPts val="0"/>
              </a:spcBef>
              <a:spcAft>
                <a:spcPts val="0"/>
              </a:spcAft>
              <a:buSzPts val="1200"/>
              <a:buChar char="●"/>
            </a:pPr>
            <a:r>
              <a:rPr lang="en" sz="1200"/>
              <a:t>Best critics say the app helps passing the theory test in first attempt.</a:t>
            </a:r>
            <a:endParaRPr sz="1200"/>
          </a:p>
          <a:p>
            <a:pPr indent="-304800" lvl="0" marL="457200" rtl="0" algn="l">
              <a:lnSpc>
                <a:spcPct val="100000"/>
              </a:lnSpc>
              <a:spcBef>
                <a:spcPts val="0"/>
              </a:spcBef>
              <a:spcAft>
                <a:spcPts val="0"/>
              </a:spcAft>
              <a:buSzPts val="1200"/>
              <a:buChar char="●"/>
            </a:pPr>
            <a:r>
              <a:rPr lang="en" sz="1200"/>
              <a:t>Worst critics find repeated questions, low value for money, no audio feature, not for dyslexics.</a:t>
            </a:r>
            <a:endParaRPr sz="1200"/>
          </a:p>
        </p:txBody>
      </p:sp>
      <p:sp>
        <p:nvSpPr>
          <p:cNvPr id="177" name="Google Shape;177;p29"/>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#3: </a:t>
            </a:r>
            <a:endParaRPr/>
          </a:p>
          <a:p>
            <a:pPr indent="0" lvl="0" marL="0" rtl="0" algn="l">
              <a:spcBef>
                <a:spcPts val="0"/>
              </a:spcBef>
              <a:spcAft>
                <a:spcPts val="0"/>
              </a:spcAft>
              <a:buNone/>
            </a:pPr>
            <a:r>
              <a:rPr lang="en" sz="2400"/>
              <a:t>Learn how to drive: Manual Car </a:t>
            </a:r>
            <a:endParaRPr sz="2400"/>
          </a:p>
          <a:p>
            <a:pPr indent="0" lvl="0" marL="0" rtl="0" algn="l">
              <a:spcBef>
                <a:spcPts val="0"/>
              </a:spcBef>
              <a:spcAft>
                <a:spcPts val="0"/>
              </a:spcAft>
              <a:buNone/>
            </a:pPr>
            <a:r>
              <a:t/>
            </a:r>
            <a:endParaRPr sz="2400"/>
          </a:p>
        </p:txBody>
      </p:sp>
      <p:sp>
        <p:nvSpPr>
          <p:cNvPr id="183" name="Google Shape;183;p30"/>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Oswald"/>
                <a:ea typeface="Oswald"/>
                <a:cs typeface="Oswald"/>
                <a:sym typeface="Oswald"/>
              </a:rPr>
              <a:t>Owner: Lovely AI</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84" name="Google Shape;184;p30"/>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Useful only for people who are willing to learn manual driving.</a:t>
            </a:r>
            <a:endParaRPr sz="1200"/>
          </a:p>
          <a:p>
            <a:pPr indent="-304800" lvl="0" marL="457200" rtl="0" algn="l">
              <a:lnSpc>
                <a:spcPct val="100000"/>
              </a:lnSpc>
              <a:spcBef>
                <a:spcPts val="0"/>
              </a:spcBef>
              <a:spcAft>
                <a:spcPts val="0"/>
              </a:spcAft>
              <a:buSzPts val="1200"/>
              <a:buChar char="●"/>
            </a:pPr>
            <a:r>
              <a:rPr lang="en" sz="1200"/>
              <a:t>Available as offline.</a:t>
            </a:r>
            <a:endParaRPr sz="1200"/>
          </a:p>
          <a:p>
            <a:pPr indent="-304800" lvl="0" marL="457200" rtl="0" algn="l">
              <a:lnSpc>
                <a:spcPct val="100000"/>
              </a:lnSpc>
              <a:spcBef>
                <a:spcPts val="0"/>
              </a:spcBef>
              <a:spcAft>
                <a:spcPts val="0"/>
              </a:spcAft>
              <a:buSzPts val="1200"/>
              <a:buChar char="●"/>
            </a:pPr>
            <a:r>
              <a:rPr lang="en" sz="1200"/>
              <a:t>Rating is 4.0/5.0</a:t>
            </a:r>
            <a:endParaRPr sz="1200"/>
          </a:p>
          <a:p>
            <a:pPr indent="-304800" lvl="0" marL="457200" rtl="0" algn="l">
              <a:lnSpc>
                <a:spcPct val="100000"/>
              </a:lnSpc>
              <a:spcBef>
                <a:spcPts val="0"/>
              </a:spcBef>
              <a:spcAft>
                <a:spcPts val="0"/>
              </a:spcAft>
              <a:buSzPts val="1200"/>
              <a:buChar char="●"/>
            </a:pPr>
            <a:r>
              <a:rPr lang="en" sz="1200"/>
              <a:t>Available only for android</a:t>
            </a:r>
            <a:endParaRPr sz="1200"/>
          </a:p>
          <a:p>
            <a:pPr indent="-304800" lvl="0" marL="457200" rtl="0" algn="l">
              <a:lnSpc>
                <a:spcPct val="100000"/>
              </a:lnSpc>
              <a:spcBef>
                <a:spcPts val="0"/>
              </a:spcBef>
              <a:spcAft>
                <a:spcPts val="0"/>
              </a:spcAft>
              <a:buSzPts val="1200"/>
              <a:buChar char="●"/>
            </a:pPr>
            <a:r>
              <a:rPr lang="en" sz="1200"/>
              <a:t>Size is 5.3 M</a:t>
            </a:r>
            <a:endParaRPr sz="1200"/>
          </a:p>
          <a:p>
            <a:pPr indent="-304800" lvl="0" marL="457200" rtl="0" algn="l">
              <a:lnSpc>
                <a:spcPct val="100000"/>
              </a:lnSpc>
              <a:spcBef>
                <a:spcPts val="0"/>
              </a:spcBef>
              <a:spcAft>
                <a:spcPts val="0"/>
              </a:spcAft>
              <a:buSzPts val="1200"/>
              <a:buChar char="●"/>
            </a:pPr>
            <a:r>
              <a:rPr lang="en" sz="1200"/>
              <a:t>Best critics say completed learning in two weeks, easy to understand, informative, fun .</a:t>
            </a:r>
            <a:endParaRPr sz="1200"/>
          </a:p>
          <a:p>
            <a:pPr indent="-304800" lvl="0" marL="457200" rtl="0" algn="l">
              <a:lnSpc>
                <a:spcPct val="100000"/>
              </a:lnSpc>
              <a:spcBef>
                <a:spcPts val="0"/>
              </a:spcBef>
              <a:spcAft>
                <a:spcPts val="0"/>
              </a:spcAft>
              <a:buSzPts val="1200"/>
              <a:buChar char="●"/>
            </a:pPr>
            <a:r>
              <a:rPr lang="en" sz="1200"/>
              <a:t>Worst critics find the app a waste.</a:t>
            </a:r>
            <a:endParaRPr sz="1200"/>
          </a:p>
        </p:txBody>
      </p:sp>
      <p:sp>
        <p:nvSpPr>
          <p:cNvPr id="185" name="Google Shape;185;p30"/>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186" name="Google Shape;186;p30"/>
          <p:cNvPicPr preferRelativeResize="0"/>
          <p:nvPr/>
        </p:nvPicPr>
        <p:blipFill>
          <a:blip r:embed="rId3">
            <a:alphaModFix/>
          </a:blip>
          <a:stretch>
            <a:fillRect/>
          </a:stretch>
        </p:blipFill>
        <p:spPr>
          <a:xfrm>
            <a:off x="432150" y="445025"/>
            <a:ext cx="2219325" cy="224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#4: </a:t>
            </a:r>
            <a:endParaRPr/>
          </a:p>
          <a:p>
            <a:pPr indent="0" lvl="0" marL="0" rtl="0" algn="l">
              <a:spcBef>
                <a:spcPts val="0"/>
              </a:spcBef>
              <a:spcAft>
                <a:spcPts val="0"/>
              </a:spcAft>
              <a:buNone/>
            </a:pPr>
            <a:r>
              <a:rPr lang="en" sz="2400"/>
              <a:t>Traffic and Road Signs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p:txBody>
      </p:sp>
      <p:sp>
        <p:nvSpPr>
          <p:cNvPr id="192" name="Google Shape;192;p31"/>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Shoyo has developed the add. The company has built 17 apps for education and games.</a:t>
            </a:r>
            <a:endParaRPr/>
          </a:p>
          <a:p>
            <a:pPr indent="0" lvl="0" marL="0" rtl="0" algn="l">
              <a:spcBef>
                <a:spcPts val="1600"/>
              </a:spcBef>
              <a:spcAft>
                <a:spcPts val="1600"/>
              </a:spcAft>
              <a:buNone/>
            </a:pPr>
            <a:r>
              <a:t/>
            </a:r>
            <a:endParaRPr/>
          </a:p>
        </p:txBody>
      </p:sp>
      <p:pic>
        <p:nvPicPr>
          <p:cNvPr id="193" name="Google Shape;193;p31"/>
          <p:cNvPicPr preferRelativeResize="0"/>
          <p:nvPr/>
        </p:nvPicPr>
        <p:blipFill>
          <a:blip r:embed="rId3">
            <a:alphaModFix/>
          </a:blip>
          <a:stretch>
            <a:fillRect/>
          </a:stretch>
        </p:blipFill>
        <p:spPr>
          <a:xfrm>
            <a:off x="432150" y="445025"/>
            <a:ext cx="2286000" cy="2295525"/>
          </a:xfrm>
          <a:prstGeom prst="rect">
            <a:avLst/>
          </a:prstGeom>
          <a:noFill/>
          <a:ln>
            <a:noFill/>
          </a:ln>
        </p:spPr>
      </p:pic>
      <p:sp>
        <p:nvSpPr>
          <p:cNvPr id="194" name="Google Shape;194;p31"/>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Provides instructions in 68 preferred languages.</a:t>
            </a:r>
            <a:endParaRPr sz="1200"/>
          </a:p>
          <a:p>
            <a:pPr indent="-304800" lvl="0" marL="457200" rtl="0" algn="l">
              <a:lnSpc>
                <a:spcPct val="100000"/>
              </a:lnSpc>
              <a:spcBef>
                <a:spcPts val="0"/>
              </a:spcBef>
              <a:spcAft>
                <a:spcPts val="0"/>
              </a:spcAft>
              <a:buSzPts val="1200"/>
              <a:buChar char="●"/>
            </a:pPr>
            <a:r>
              <a:rPr lang="en" sz="1200"/>
              <a:t>Rating is 4.5/5.0</a:t>
            </a:r>
            <a:endParaRPr sz="1200"/>
          </a:p>
          <a:p>
            <a:pPr indent="-304800" lvl="0" marL="457200" rtl="0" algn="l">
              <a:lnSpc>
                <a:spcPct val="100000"/>
              </a:lnSpc>
              <a:spcBef>
                <a:spcPts val="0"/>
              </a:spcBef>
              <a:spcAft>
                <a:spcPts val="0"/>
              </a:spcAft>
              <a:buSzPts val="1200"/>
              <a:buChar char="●"/>
            </a:pPr>
            <a:r>
              <a:rPr lang="en" sz="1200"/>
              <a:t>Available on android.</a:t>
            </a:r>
            <a:endParaRPr sz="1200"/>
          </a:p>
          <a:p>
            <a:pPr indent="-304800" lvl="0" marL="457200" rtl="0" algn="l">
              <a:lnSpc>
                <a:spcPct val="100000"/>
              </a:lnSpc>
              <a:spcBef>
                <a:spcPts val="0"/>
              </a:spcBef>
              <a:spcAft>
                <a:spcPts val="0"/>
              </a:spcAft>
              <a:buSzPts val="1200"/>
              <a:buChar char="●"/>
            </a:pPr>
            <a:r>
              <a:rPr lang="en" sz="1200"/>
              <a:t>Size is 21 M</a:t>
            </a:r>
            <a:endParaRPr sz="1200"/>
          </a:p>
          <a:p>
            <a:pPr indent="-304800" lvl="0" marL="457200" rtl="0" algn="l">
              <a:lnSpc>
                <a:spcPct val="100000"/>
              </a:lnSpc>
              <a:spcBef>
                <a:spcPts val="0"/>
              </a:spcBef>
              <a:spcAft>
                <a:spcPts val="0"/>
              </a:spcAft>
              <a:buSzPts val="1200"/>
              <a:buChar char="●"/>
            </a:pPr>
            <a:r>
              <a:rPr lang="en" sz="1200"/>
              <a:t>Best critics say the app is easy to use, covers all the road signs.</a:t>
            </a:r>
            <a:endParaRPr sz="1200"/>
          </a:p>
          <a:p>
            <a:pPr indent="-304800" lvl="0" marL="457200" rtl="0" algn="l">
              <a:lnSpc>
                <a:spcPct val="100000"/>
              </a:lnSpc>
              <a:spcBef>
                <a:spcPts val="0"/>
              </a:spcBef>
              <a:spcAft>
                <a:spcPts val="0"/>
              </a:spcAft>
              <a:buSzPts val="1200"/>
              <a:buChar char="●"/>
            </a:pPr>
            <a:r>
              <a:rPr lang="en" sz="1200"/>
              <a:t>Worst critics found difficulty to switch the mode of instruction to English.</a:t>
            </a:r>
            <a:endParaRPr sz="1200"/>
          </a:p>
        </p:txBody>
      </p:sp>
      <p:sp>
        <p:nvSpPr>
          <p:cNvPr id="195" name="Google Shape;195;p31"/>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196" name="Google Shape;196;p31"/>
          <p:cNvPicPr preferRelativeResize="0"/>
          <p:nvPr/>
        </p:nvPicPr>
        <p:blipFill>
          <a:blip r:embed="rId4">
            <a:alphaModFix/>
          </a:blip>
          <a:stretch>
            <a:fillRect/>
          </a:stretch>
        </p:blipFill>
        <p:spPr>
          <a:xfrm>
            <a:off x="432150" y="445025"/>
            <a:ext cx="2314575" cy="234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and motivation</a:t>
            </a:r>
            <a:endParaRPr/>
          </a:p>
        </p:txBody>
      </p:sp>
      <p:sp>
        <p:nvSpPr>
          <p:cNvPr id="66" name="Google Shape;66;p14"/>
          <p:cNvSpPr txBox="1"/>
          <p:nvPr>
            <p:ph idx="1" type="body"/>
          </p:nvPr>
        </p:nvSpPr>
        <p:spPr>
          <a:xfrm>
            <a:off x="311700" y="1439150"/>
            <a:ext cx="8481300" cy="2941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Oswald"/>
              <a:buChar char="●"/>
            </a:pPr>
            <a:r>
              <a:rPr lang="en" sz="3000">
                <a:solidFill>
                  <a:srgbClr val="FFFFFF"/>
                </a:solidFill>
                <a:latin typeface="Oswald"/>
                <a:ea typeface="Oswald"/>
                <a:cs typeface="Oswald"/>
                <a:sym typeface="Oswald"/>
              </a:rPr>
              <a:t>Learn how to drive in Canada</a:t>
            </a:r>
            <a:endParaRPr sz="3000">
              <a:solidFill>
                <a:srgbClr val="FFFFFF"/>
              </a:solidFill>
              <a:latin typeface="Oswald"/>
              <a:ea typeface="Oswald"/>
              <a:cs typeface="Oswald"/>
              <a:sym typeface="Oswald"/>
            </a:endParaRPr>
          </a:p>
          <a:p>
            <a:pPr indent="-419100" lvl="0" marL="457200" rtl="0" algn="l">
              <a:spcBef>
                <a:spcPts val="0"/>
              </a:spcBef>
              <a:spcAft>
                <a:spcPts val="0"/>
              </a:spcAft>
              <a:buClr>
                <a:srgbClr val="FFFFFF"/>
              </a:buClr>
              <a:buSzPts val="3000"/>
              <a:buFont typeface="Oswald"/>
              <a:buChar char="●"/>
            </a:pPr>
            <a:r>
              <a:rPr lang="en" sz="3000">
                <a:solidFill>
                  <a:srgbClr val="FFFFFF"/>
                </a:solidFill>
                <a:latin typeface="Oswald"/>
                <a:ea typeface="Oswald"/>
                <a:cs typeface="Oswald"/>
                <a:sym typeface="Oswald"/>
              </a:rPr>
              <a:t>Help users study, practice and gain the right level of experiences </a:t>
            </a:r>
            <a:endParaRPr sz="3000">
              <a:solidFill>
                <a:srgbClr val="FFFFFF"/>
              </a:solidFill>
              <a:latin typeface="Oswald"/>
              <a:ea typeface="Oswald"/>
              <a:cs typeface="Oswald"/>
              <a:sym typeface="Oswald"/>
            </a:endParaRPr>
          </a:p>
          <a:p>
            <a:pPr indent="-419100" lvl="0" marL="457200" rtl="0" algn="l">
              <a:spcBef>
                <a:spcPts val="0"/>
              </a:spcBef>
              <a:spcAft>
                <a:spcPts val="0"/>
              </a:spcAft>
              <a:buClr>
                <a:srgbClr val="FFFFFF"/>
              </a:buClr>
              <a:buSzPts val="3000"/>
              <a:buFont typeface="Oswald"/>
              <a:buChar char="●"/>
            </a:pPr>
            <a:r>
              <a:rPr lang="en" sz="3000">
                <a:solidFill>
                  <a:srgbClr val="FFFFFF"/>
                </a:solidFill>
                <a:latin typeface="Oswald"/>
                <a:ea typeface="Oswald"/>
                <a:cs typeface="Oswald"/>
                <a:sym typeface="Oswald"/>
              </a:rPr>
              <a:t>Interactive and language friendly</a:t>
            </a:r>
            <a:endParaRPr sz="3000">
              <a:solidFill>
                <a:srgbClr val="FFFFFF"/>
              </a:solidFill>
              <a:latin typeface="Oswald"/>
              <a:ea typeface="Oswald"/>
              <a:cs typeface="Oswald"/>
              <a:sym typeface="Oswald"/>
            </a:endParaRPr>
          </a:p>
          <a:p>
            <a:pPr indent="-419100" lvl="0" marL="457200" rtl="0" algn="l">
              <a:spcBef>
                <a:spcPts val="0"/>
              </a:spcBef>
              <a:spcAft>
                <a:spcPts val="0"/>
              </a:spcAft>
              <a:buClr>
                <a:srgbClr val="FFFFFF"/>
              </a:buClr>
              <a:buSzPts val="3000"/>
              <a:buFont typeface="Oswald"/>
              <a:buChar char="●"/>
            </a:pPr>
            <a:r>
              <a:rPr lang="en" sz="3000">
                <a:solidFill>
                  <a:srgbClr val="FFFFFF"/>
                </a:solidFill>
                <a:latin typeface="Oswald"/>
                <a:ea typeface="Oswald"/>
                <a:cs typeface="Oswald"/>
                <a:sym typeface="Oswald"/>
              </a:rPr>
              <a:t>Navigate the local licensing system and process</a:t>
            </a:r>
            <a:endParaRPr sz="3000">
              <a:solidFill>
                <a:srgbClr val="FFFFF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#5: </a:t>
            </a:r>
            <a:endParaRPr/>
          </a:p>
          <a:p>
            <a:pPr indent="0" lvl="0" marL="0" rtl="0" algn="l">
              <a:spcBef>
                <a:spcPts val="0"/>
              </a:spcBef>
              <a:spcAft>
                <a:spcPts val="0"/>
              </a:spcAft>
              <a:buNone/>
            </a:pPr>
            <a:r>
              <a:rPr lang="en" sz="2400"/>
              <a:t>Theory Test Pro</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p:txBody>
      </p:sp>
      <p:sp>
        <p:nvSpPr>
          <p:cNvPr id="202" name="Google Shape;202;p32"/>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Owner: Well Informed Limited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3" name="Google Shape;203;p32"/>
          <p:cNvPicPr preferRelativeResize="0"/>
          <p:nvPr/>
        </p:nvPicPr>
        <p:blipFill>
          <a:blip r:embed="rId3">
            <a:alphaModFix/>
          </a:blip>
          <a:stretch>
            <a:fillRect/>
          </a:stretch>
        </p:blipFill>
        <p:spPr>
          <a:xfrm>
            <a:off x="432150" y="445025"/>
            <a:ext cx="2286000" cy="2295525"/>
          </a:xfrm>
          <a:prstGeom prst="rect">
            <a:avLst/>
          </a:prstGeom>
          <a:noFill/>
          <a:ln>
            <a:noFill/>
          </a:ln>
        </p:spPr>
      </p:pic>
      <p:sp>
        <p:nvSpPr>
          <p:cNvPr id="204" name="Google Shape;204;p32"/>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Again UK Based program</a:t>
            </a:r>
            <a:endParaRPr sz="1200"/>
          </a:p>
          <a:p>
            <a:pPr indent="-304800" lvl="0" marL="457200" rtl="0" algn="l">
              <a:lnSpc>
                <a:spcPct val="100000"/>
              </a:lnSpc>
              <a:spcBef>
                <a:spcPts val="0"/>
              </a:spcBef>
              <a:spcAft>
                <a:spcPts val="0"/>
              </a:spcAft>
              <a:buSzPts val="1200"/>
              <a:buChar char="●"/>
            </a:pPr>
            <a:r>
              <a:rPr lang="en" sz="1200"/>
              <a:t>Bank of Multiple Choice questions containing all 960 practice questions.</a:t>
            </a:r>
            <a:endParaRPr sz="1200"/>
          </a:p>
          <a:p>
            <a:pPr indent="-304800" lvl="0" marL="457200" rtl="0" algn="l">
              <a:lnSpc>
                <a:spcPct val="100000"/>
              </a:lnSpc>
              <a:spcBef>
                <a:spcPts val="0"/>
              </a:spcBef>
              <a:spcAft>
                <a:spcPts val="0"/>
              </a:spcAft>
              <a:buSzPts val="1200"/>
              <a:buChar char="●"/>
            </a:pPr>
            <a:r>
              <a:rPr lang="en" sz="1200"/>
              <a:t>A tutorial video and replay mode so that you can master the Hazard Perception test.</a:t>
            </a:r>
            <a:endParaRPr sz="1200"/>
          </a:p>
          <a:p>
            <a:pPr indent="-304800" lvl="0" marL="457200" rtl="0" algn="l">
              <a:lnSpc>
                <a:spcPct val="100000"/>
              </a:lnSpc>
              <a:spcBef>
                <a:spcPts val="0"/>
              </a:spcBef>
              <a:spcAft>
                <a:spcPts val="0"/>
              </a:spcAft>
              <a:buSzPts val="1200"/>
              <a:buChar char="●"/>
            </a:pPr>
            <a:r>
              <a:rPr lang="en" sz="1200"/>
              <a:t>Rating is 4.0/5.0</a:t>
            </a:r>
            <a:endParaRPr sz="1200"/>
          </a:p>
          <a:p>
            <a:pPr indent="-304800" lvl="0" marL="457200" rtl="0" algn="l">
              <a:lnSpc>
                <a:spcPct val="100000"/>
              </a:lnSpc>
              <a:spcBef>
                <a:spcPts val="0"/>
              </a:spcBef>
              <a:spcAft>
                <a:spcPts val="0"/>
              </a:spcAft>
              <a:buSzPts val="1200"/>
              <a:buChar char="●"/>
            </a:pPr>
            <a:r>
              <a:rPr lang="en" sz="1200"/>
              <a:t>Available for android and ios.</a:t>
            </a:r>
            <a:endParaRPr sz="1200"/>
          </a:p>
          <a:p>
            <a:pPr indent="-304800" lvl="0" marL="457200" rtl="0" algn="l">
              <a:lnSpc>
                <a:spcPct val="100000"/>
              </a:lnSpc>
              <a:spcBef>
                <a:spcPts val="0"/>
              </a:spcBef>
              <a:spcAft>
                <a:spcPts val="0"/>
              </a:spcAft>
              <a:buSzPts val="1200"/>
              <a:buChar char="●"/>
            </a:pPr>
            <a:r>
              <a:rPr lang="en" sz="1200"/>
              <a:t>Size is 97 M</a:t>
            </a:r>
            <a:endParaRPr sz="1200"/>
          </a:p>
          <a:p>
            <a:pPr indent="-304800" lvl="0" marL="457200" rtl="0" algn="l">
              <a:lnSpc>
                <a:spcPct val="100000"/>
              </a:lnSpc>
              <a:spcBef>
                <a:spcPts val="0"/>
              </a:spcBef>
              <a:spcAft>
                <a:spcPts val="0"/>
              </a:spcAft>
              <a:buSzPts val="1200"/>
              <a:buChar char="●"/>
            </a:pPr>
            <a:r>
              <a:rPr lang="en" sz="1200"/>
              <a:t>Best critics say driving instructors refer this app to learn.</a:t>
            </a:r>
            <a:endParaRPr sz="1200"/>
          </a:p>
          <a:p>
            <a:pPr indent="-304800" lvl="0" marL="457200" rtl="0" algn="l">
              <a:lnSpc>
                <a:spcPct val="100000"/>
              </a:lnSpc>
              <a:spcBef>
                <a:spcPts val="0"/>
              </a:spcBef>
              <a:spcAft>
                <a:spcPts val="0"/>
              </a:spcAft>
              <a:buSzPts val="1200"/>
              <a:buChar char="●"/>
            </a:pPr>
            <a:r>
              <a:rPr lang="en" sz="1200"/>
              <a:t>Worst critics not value for money, freezing.</a:t>
            </a:r>
            <a:endParaRPr sz="1200"/>
          </a:p>
        </p:txBody>
      </p:sp>
      <p:sp>
        <p:nvSpPr>
          <p:cNvPr id="205" name="Google Shape;205;p32"/>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206" name="Google Shape;206;p32"/>
          <p:cNvPicPr preferRelativeResize="0"/>
          <p:nvPr/>
        </p:nvPicPr>
        <p:blipFill>
          <a:blip r:embed="rId4">
            <a:alphaModFix/>
          </a:blip>
          <a:stretch>
            <a:fillRect/>
          </a:stretch>
        </p:blipFill>
        <p:spPr>
          <a:xfrm>
            <a:off x="432150" y="445025"/>
            <a:ext cx="2314575" cy="2343150"/>
          </a:xfrm>
          <a:prstGeom prst="rect">
            <a:avLst/>
          </a:prstGeom>
          <a:noFill/>
          <a:ln>
            <a:noFill/>
          </a:ln>
        </p:spPr>
      </p:pic>
      <p:pic>
        <p:nvPicPr>
          <p:cNvPr id="207" name="Google Shape;207;p32"/>
          <p:cNvPicPr preferRelativeResize="0"/>
          <p:nvPr/>
        </p:nvPicPr>
        <p:blipFill>
          <a:blip r:embed="rId5">
            <a:alphaModFix/>
          </a:blip>
          <a:stretch>
            <a:fillRect/>
          </a:stretch>
        </p:blipFill>
        <p:spPr>
          <a:xfrm>
            <a:off x="479775" y="492638"/>
            <a:ext cx="2266950" cy="2295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 #6: </a:t>
            </a:r>
            <a:endParaRPr/>
          </a:p>
          <a:p>
            <a:pPr indent="0" lvl="0" marL="0" rtl="0" algn="l">
              <a:spcBef>
                <a:spcPts val="0"/>
              </a:spcBef>
              <a:spcAft>
                <a:spcPts val="0"/>
              </a:spcAft>
              <a:buNone/>
            </a:pPr>
            <a:r>
              <a:rPr lang="en" sz="2400"/>
              <a:t>US DMV Driving test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p:txBody>
      </p:sp>
      <p:sp>
        <p:nvSpPr>
          <p:cNvPr id="213" name="Google Shape;213;p33"/>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Monologix, Inc. has come up with designing and building the app.</a:t>
            </a:r>
            <a:endParaRPr/>
          </a:p>
          <a:p>
            <a:pPr indent="0" lvl="0" marL="0" rtl="0" algn="l">
              <a:spcBef>
                <a:spcPts val="1600"/>
              </a:spcBef>
              <a:spcAft>
                <a:spcPts val="1600"/>
              </a:spcAft>
              <a:buNone/>
            </a:pPr>
            <a:r>
              <a:t/>
            </a:r>
            <a:endParaRPr/>
          </a:p>
        </p:txBody>
      </p:sp>
      <p:pic>
        <p:nvPicPr>
          <p:cNvPr id="214" name="Google Shape;214;p33"/>
          <p:cNvPicPr preferRelativeResize="0"/>
          <p:nvPr/>
        </p:nvPicPr>
        <p:blipFill>
          <a:blip r:embed="rId3">
            <a:alphaModFix/>
          </a:blip>
          <a:stretch>
            <a:fillRect/>
          </a:stretch>
        </p:blipFill>
        <p:spPr>
          <a:xfrm>
            <a:off x="432150" y="445025"/>
            <a:ext cx="2286000" cy="2295525"/>
          </a:xfrm>
          <a:prstGeom prst="rect">
            <a:avLst/>
          </a:prstGeom>
          <a:noFill/>
          <a:ln>
            <a:noFill/>
          </a:ln>
        </p:spPr>
      </p:pic>
      <p:sp>
        <p:nvSpPr>
          <p:cNvPr id="215" name="Google Shape;215;p33"/>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It is ranked number 1 as Driving Test App in the US.</a:t>
            </a:r>
            <a:endParaRPr sz="1200"/>
          </a:p>
          <a:p>
            <a:pPr indent="-304800" lvl="0" marL="457200" rtl="0" algn="l">
              <a:lnSpc>
                <a:spcPct val="100000"/>
              </a:lnSpc>
              <a:spcBef>
                <a:spcPts val="0"/>
              </a:spcBef>
              <a:spcAft>
                <a:spcPts val="0"/>
              </a:spcAft>
              <a:buSzPts val="1200"/>
              <a:buChar char="●"/>
            </a:pPr>
            <a:r>
              <a:rPr lang="en" sz="1200"/>
              <a:t>Only for US Drivers covered under Department of Motor Vehicles in USA.</a:t>
            </a:r>
            <a:endParaRPr sz="1200"/>
          </a:p>
          <a:p>
            <a:pPr indent="-304800" lvl="0" marL="457200" rtl="0" algn="l">
              <a:lnSpc>
                <a:spcPct val="100000"/>
              </a:lnSpc>
              <a:spcBef>
                <a:spcPts val="0"/>
              </a:spcBef>
              <a:spcAft>
                <a:spcPts val="0"/>
              </a:spcAft>
              <a:buSzPts val="1200"/>
              <a:buChar char="●"/>
            </a:pPr>
            <a:r>
              <a:rPr lang="en" sz="1200"/>
              <a:t>Rating is 4.3/5.0</a:t>
            </a:r>
            <a:endParaRPr sz="1200"/>
          </a:p>
          <a:p>
            <a:pPr indent="-304800" lvl="0" marL="457200" rtl="0" algn="l">
              <a:lnSpc>
                <a:spcPct val="100000"/>
              </a:lnSpc>
              <a:spcBef>
                <a:spcPts val="0"/>
              </a:spcBef>
              <a:spcAft>
                <a:spcPts val="0"/>
              </a:spcAft>
              <a:buSzPts val="1200"/>
              <a:buChar char="●"/>
            </a:pPr>
            <a:r>
              <a:rPr lang="en" sz="1200"/>
              <a:t>Available on android.</a:t>
            </a:r>
            <a:endParaRPr sz="1200"/>
          </a:p>
          <a:p>
            <a:pPr indent="-304800" lvl="0" marL="457200" rtl="0" algn="l">
              <a:lnSpc>
                <a:spcPct val="100000"/>
              </a:lnSpc>
              <a:spcBef>
                <a:spcPts val="0"/>
              </a:spcBef>
              <a:spcAft>
                <a:spcPts val="0"/>
              </a:spcAft>
              <a:buSzPts val="1200"/>
              <a:buChar char="●"/>
            </a:pPr>
            <a:r>
              <a:rPr lang="en" sz="1200"/>
              <a:t>Size is 12 M</a:t>
            </a:r>
            <a:endParaRPr sz="1200"/>
          </a:p>
          <a:p>
            <a:pPr indent="-304800" lvl="0" marL="457200" rtl="0" algn="l">
              <a:lnSpc>
                <a:spcPct val="100000"/>
              </a:lnSpc>
              <a:spcBef>
                <a:spcPts val="0"/>
              </a:spcBef>
              <a:spcAft>
                <a:spcPts val="0"/>
              </a:spcAft>
              <a:buSzPts val="1200"/>
              <a:buChar char="●"/>
            </a:pPr>
            <a:r>
              <a:rPr lang="en" sz="1200"/>
              <a:t>Best critics say the app is easy to learn state specific signs, adapt the rules on wheels.</a:t>
            </a:r>
            <a:endParaRPr sz="1200"/>
          </a:p>
          <a:p>
            <a:pPr indent="-304800" lvl="0" marL="457200" rtl="0" algn="l">
              <a:lnSpc>
                <a:spcPct val="100000"/>
              </a:lnSpc>
              <a:spcBef>
                <a:spcPts val="0"/>
              </a:spcBef>
              <a:spcAft>
                <a:spcPts val="0"/>
              </a:spcAft>
              <a:buSzPts val="1200"/>
              <a:buChar char="●"/>
            </a:pPr>
            <a:r>
              <a:rPr lang="en" sz="1200"/>
              <a:t>Worst critics say failed the test after using the app, has a lot of wrong answers, misleading.</a:t>
            </a:r>
            <a:endParaRPr sz="1200"/>
          </a:p>
        </p:txBody>
      </p:sp>
      <p:sp>
        <p:nvSpPr>
          <p:cNvPr id="216" name="Google Shape;216;p33"/>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217" name="Google Shape;217;p33"/>
          <p:cNvPicPr preferRelativeResize="0"/>
          <p:nvPr/>
        </p:nvPicPr>
        <p:blipFill>
          <a:blip r:embed="rId4">
            <a:alphaModFix/>
          </a:blip>
          <a:stretch>
            <a:fillRect/>
          </a:stretch>
        </p:blipFill>
        <p:spPr>
          <a:xfrm>
            <a:off x="441675" y="449788"/>
            <a:ext cx="2266950" cy="228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Appendix B:</a:t>
            </a:r>
            <a:endParaRPr b="1"/>
          </a:p>
          <a:p>
            <a:pPr indent="0" lvl="0" marL="0" rtl="0" algn="l">
              <a:spcBef>
                <a:spcPts val="0"/>
              </a:spcBef>
              <a:spcAft>
                <a:spcPts val="0"/>
              </a:spcAft>
              <a:buNone/>
            </a:pPr>
            <a:r>
              <a:rPr lang="en" sz="3600"/>
              <a:t>Simulation Apps and Games</a:t>
            </a:r>
            <a:endParaRPr sz="3600"/>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5"/>
          <p:cNvPicPr preferRelativeResize="0"/>
          <p:nvPr/>
        </p:nvPicPr>
        <p:blipFill>
          <a:blip r:embed="rId3">
            <a:alphaModFix/>
          </a:blip>
          <a:stretch>
            <a:fillRect/>
          </a:stretch>
        </p:blipFill>
        <p:spPr>
          <a:xfrm>
            <a:off x="457200" y="457200"/>
            <a:ext cx="2228850" cy="2314575"/>
          </a:xfrm>
          <a:prstGeom prst="rect">
            <a:avLst/>
          </a:prstGeom>
          <a:noFill/>
          <a:ln>
            <a:noFill/>
          </a:ln>
        </p:spPr>
      </p:pic>
      <p:sp>
        <p:nvSpPr>
          <p:cNvPr id="228" name="Google Shape;228;p35"/>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Apps and Games </a:t>
            </a:r>
            <a:r>
              <a:rPr lang="en"/>
              <a:t>#1: </a:t>
            </a:r>
            <a:endParaRPr/>
          </a:p>
          <a:p>
            <a:pPr indent="0" lvl="0" marL="0" rtl="0" algn="l">
              <a:spcBef>
                <a:spcPts val="0"/>
              </a:spcBef>
              <a:spcAft>
                <a:spcPts val="0"/>
              </a:spcAft>
              <a:buNone/>
            </a:pPr>
            <a:r>
              <a:rPr lang="en" sz="2400"/>
              <a:t>Parking Mania 2</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p:txBody>
      </p:sp>
      <p:sp>
        <p:nvSpPr>
          <p:cNvPr id="229" name="Google Shape;229;p35"/>
          <p:cNvSpPr txBox="1"/>
          <p:nvPr>
            <p:ph idx="1" type="body"/>
          </p:nvPr>
        </p:nvSpPr>
        <p:spPr>
          <a:xfrm>
            <a:off x="370475" y="2709725"/>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Owner: Mobirate</a:t>
            </a:r>
            <a:endParaRPr/>
          </a:p>
          <a:p>
            <a:pPr indent="0" lvl="0" marL="0" rtl="0" algn="l">
              <a:spcBef>
                <a:spcPts val="1600"/>
              </a:spcBef>
              <a:spcAft>
                <a:spcPts val="1600"/>
              </a:spcAft>
              <a:buNone/>
            </a:pPr>
            <a:r>
              <a:t/>
            </a:r>
            <a:endParaRPr/>
          </a:p>
        </p:txBody>
      </p:sp>
      <p:sp>
        <p:nvSpPr>
          <p:cNvPr id="230" name="Google Shape;230;p35"/>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3D graphics</a:t>
            </a:r>
            <a:endParaRPr sz="1200"/>
          </a:p>
          <a:p>
            <a:pPr indent="-304800" lvl="0" marL="457200" rtl="0" algn="l">
              <a:lnSpc>
                <a:spcPct val="100000"/>
              </a:lnSpc>
              <a:spcBef>
                <a:spcPts val="0"/>
              </a:spcBef>
              <a:spcAft>
                <a:spcPts val="0"/>
              </a:spcAft>
              <a:buSzPts val="1200"/>
              <a:buChar char="●"/>
            </a:pPr>
            <a:r>
              <a:rPr lang="en" sz="1200"/>
              <a:t>Road Challenges, reverse parking, simple practice with accelerator pedal, brake pedal and steering wheel.</a:t>
            </a:r>
            <a:endParaRPr sz="1200"/>
          </a:p>
          <a:p>
            <a:pPr indent="-304800" lvl="0" marL="457200" rtl="0" algn="l">
              <a:lnSpc>
                <a:spcPct val="100000"/>
              </a:lnSpc>
              <a:spcBef>
                <a:spcPts val="0"/>
              </a:spcBef>
              <a:spcAft>
                <a:spcPts val="0"/>
              </a:spcAft>
              <a:buSzPts val="1200"/>
              <a:buChar char="●"/>
            </a:pPr>
            <a:r>
              <a:rPr lang="en" sz="1200"/>
              <a:t>Rating is 4.015.0</a:t>
            </a:r>
            <a:endParaRPr sz="1200"/>
          </a:p>
          <a:p>
            <a:pPr indent="-304800" lvl="0" marL="457200" rtl="0" algn="l">
              <a:lnSpc>
                <a:spcPct val="100000"/>
              </a:lnSpc>
              <a:spcBef>
                <a:spcPts val="0"/>
              </a:spcBef>
              <a:spcAft>
                <a:spcPts val="0"/>
              </a:spcAft>
              <a:buSzPts val="1200"/>
              <a:buChar char="●"/>
            </a:pPr>
            <a:r>
              <a:rPr lang="en" sz="1200"/>
              <a:t>Available only for android.</a:t>
            </a:r>
            <a:endParaRPr sz="1200"/>
          </a:p>
          <a:p>
            <a:pPr indent="-304800" lvl="0" marL="457200" rtl="0" algn="l">
              <a:lnSpc>
                <a:spcPct val="100000"/>
              </a:lnSpc>
              <a:spcBef>
                <a:spcPts val="0"/>
              </a:spcBef>
              <a:spcAft>
                <a:spcPts val="0"/>
              </a:spcAft>
              <a:buSzPts val="1200"/>
              <a:buChar char="●"/>
            </a:pPr>
            <a:r>
              <a:rPr lang="en" sz="1200"/>
              <a:t>Size is 95 M</a:t>
            </a:r>
            <a:endParaRPr sz="1200"/>
          </a:p>
          <a:p>
            <a:pPr indent="-304800" lvl="0" marL="457200" rtl="0" algn="l">
              <a:lnSpc>
                <a:spcPct val="100000"/>
              </a:lnSpc>
              <a:spcBef>
                <a:spcPts val="0"/>
              </a:spcBef>
              <a:spcAft>
                <a:spcPts val="0"/>
              </a:spcAft>
              <a:buSzPts val="1200"/>
              <a:buChar char="●"/>
            </a:pPr>
            <a:r>
              <a:rPr lang="en" sz="1200"/>
              <a:t>Price is $1.39 - $69.99 per item</a:t>
            </a:r>
            <a:endParaRPr sz="1200"/>
          </a:p>
          <a:p>
            <a:pPr indent="-304800" lvl="0" marL="457200" rtl="0" algn="l">
              <a:lnSpc>
                <a:spcPct val="100000"/>
              </a:lnSpc>
              <a:spcBef>
                <a:spcPts val="0"/>
              </a:spcBef>
              <a:spcAft>
                <a:spcPts val="0"/>
              </a:spcAft>
              <a:buSzPts val="1200"/>
              <a:buChar char="●"/>
            </a:pPr>
            <a:r>
              <a:rPr lang="en" sz="1200"/>
              <a:t>Best critics say best graphics, fun, good physics.</a:t>
            </a:r>
            <a:endParaRPr sz="1200"/>
          </a:p>
          <a:p>
            <a:pPr indent="-304800" lvl="0" marL="457200" rtl="0" algn="l">
              <a:lnSpc>
                <a:spcPct val="100000"/>
              </a:lnSpc>
              <a:spcBef>
                <a:spcPts val="0"/>
              </a:spcBef>
              <a:spcAft>
                <a:spcPts val="0"/>
              </a:spcAft>
              <a:buSzPts val="1200"/>
              <a:buChar char="●"/>
            </a:pPr>
            <a:r>
              <a:rPr lang="en" sz="1200"/>
              <a:t>Worst critics black screen, awful racing, too much advertising.</a:t>
            </a:r>
            <a:endParaRPr sz="1200"/>
          </a:p>
        </p:txBody>
      </p:sp>
      <p:sp>
        <p:nvSpPr>
          <p:cNvPr id="231" name="Google Shape;231;p35"/>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432150" y="445025"/>
            <a:ext cx="2286000" cy="2266950"/>
          </a:xfrm>
          <a:prstGeom prst="rect">
            <a:avLst/>
          </a:prstGeom>
          <a:noFill/>
          <a:ln>
            <a:noFill/>
          </a:ln>
        </p:spPr>
      </p:pic>
      <p:sp>
        <p:nvSpPr>
          <p:cNvPr id="237" name="Google Shape;237;p36"/>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Apps and Games #2: </a:t>
            </a:r>
            <a:endParaRPr/>
          </a:p>
          <a:p>
            <a:pPr indent="0" lvl="0" marL="0" rtl="0" algn="l">
              <a:spcBef>
                <a:spcPts val="0"/>
              </a:spcBef>
              <a:spcAft>
                <a:spcPts val="0"/>
              </a:spcAft>
              <a:buNone/>
            </a:pPr>
            <a:r>
              <a:rPr lang="en" sz="2400"/>
              <a:t>Dr Driving 2</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sp>
        <p:nvSpPr>
          <p:cNvPr id="238" name="Google Shape;238;p36"/>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Owner: SUD Inc.</a:t>
            </a:r>
            <a:endParaRPr/>
          </a:p>
          <a:p>
            <a:pPr indent="0" lvl="0" marL="0" rtl="0" algn="l">
              <a:spcBef>
                <a:spcPts val="1600"/>
              </a:spcBef>
              <a:spcAft>
                <a:spcPts val="1600"/>
              </a:spcAft>
              <a:buNone/>
            </a:pPr>
            <a:r>
              <a:t/>
            </a:r>
            <a:endParaRPr/>
          </a:p>
        </p:txBody>
      </p:sp>
      <p:sp>
        <p:nvSpPr>
          <p:cNvPr id="239" name="Google Shape;239;p36"/>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Stunning Graphics</a:t>
            </a:r>
            <a:endParaRPr sz="1200"/>
          </a:p>
          <a:p>
            <a:pPr indent="-304800" lvl="0" marL="457200" rtl="0" algn="l">
              <a:lnSpc>
                <a:spcPct val="100000"/>
              </a:lnSpc>
              <a:spcBef>
                <a:spcPts val="0"/>
              </a:spcBef>
              <a:spcAft>
                <a:spcPts val="0"/>
              </a:spcAft>
              <a:buSzPts val="1200"/>
              <a:buChar char="●"/>
            </a:pPr>
            <a:r>
              <a:rPr lang="en" sz="1200"/>
              <a:t>Challenging multi-stage levels</a:t>
            </a:r>
            <a:endParaRPr sz="1200"/>
          </a:p>
          <a:p>
            <a:pPr indent="-304800" lvl="0" marL="457200" rtl="0" algn="l">
              <a:lnSpc>
                <a:spcPct val="100000"/>
              </a:lnSpc>
              <a:spcBef>
                <a:spcPts val="0"/>
              </a:spcBef>
              <a:spcAft>
                <a:spcPts val="0"/>
              </a:spcAft>
              <a:buSzPts val="1200"/>
              <a:buChar char="●"/>
            </a:pPr>
            <a:r>
              <a:rPr lang="en" sz="1200"/>
              <a:t>Realtime online multiplayer</a:t>
            </a:r>
            <a:endParaRPr sz="1200"/>
          </a:p>
          <a:p>
            <a:pPr indent="-304800" lvl="0" marL="457200" rtl="0" algn="l">
              <a:lnSpc>
                <a:spcPct val="100000"/>
              </a:lnSpc>
              <a:spcBef>
                <a:spcPts val="0"/>
              </a:spcBef>
              <a:spcAft>
                <a:spcPts val="0"/>
              </a:spcAft>
              <a:buSzPts val="1200"/>
              <a:buChar char="●"/>
            </a:pPr>
            <a:r>
              <a:rPr lang="en" sz="1200"/>
              <a:t>Rating is 4.3/5.0</a:t>
            </a:r>
            <a:endParaRPr sz="1200"/>
          </a:p>
          <a:p>
            <a:pPr indent="-304800" lvl="0" marL="457200" rtl="0" algn="l">
              <a:lnSpc>
                <a:spcPct val="100000"/>
              </a:lnSpc>
              <a:spcBef>
                <a:spcPts val="0"/>
              </a:spcBef>
              <a:spcAft>
                <a:spcPts val="0"/>
              </a:spcAft>
              <a:buSzPts val="1200"/>
              <a:buChar char="●"/>
            </a:pPr>
            <a:r>
              <a:rPr lang="en" sz="1200"/>
              <a:t>Available for android.</a:t>
            </a:r>
            <a:endParaRPr sz="1200"/>
          </a:p>
          <a:p>
            <a:pPr indent="-304800" lvl="0" marL="457200" rtl="0" algn="l">
              <a:lnSpc>
                <a:spcPct val="100000"/>
              </a:lnSpc>
              <a:spcBef>
                <a:spcPts val="0"/>
              </a:spcBef>
              <a:spcAft>
                <a:spcPts val="0"/>
              </a:spcAft>
              <a:buSzPts val="1200"/>
              <a:buChar char="●"/>
            </a:pPr>
            <a:r>
              <a:rPr lang="en" sz="1200"/>
              <a:t>Size is 20 M</a:t>
            </a:r>
            <a:endParaRPr sz="1200"/>
          </a:p>
          <a:p>
            <a:pPr indent="-304800" lvl="0" marL="457200" rtl="0" algn="l">
              <a:lnSpc>
                <a:spcPct val="100000"/>
              </a:lnSpc>
              <a:spcBef>
                <a:spcPts val="0"/>
              </a:spcBef>
              <a:spcAft>
                <a:spcPts val="0"/>
              </a:spcAft>
              <a:buSzPts val="1200"/>
              <a:buChar char="●"/>
            </a:pPr>
            <a:r>
              <a:rPr lang="en" sz="1200"/>
              <a:t>Price is $2.29 - $129.99 per item</a:t>
            </a:r>
            <a:endParaRPr sz="1200"/>
          </a:p>
          <a:p>
            <a:pPr indent="-304800" lvl="0" marL="457200" rtl="0" algn="l">
              <a:lnSpc>
                <a:spcPct val="100000"/>
              </a:lnSpc>
              <a:spcBef>
                <a:spcPts val="0"/>
              </a:spcBef>
              <a:spcAft>
                <a:spcPts val="0"/>
              </a:spcAft>
              <a:buSzPts val="1200"/>
              <a:buChar char="●"/>
            </a:pPr>
            <a:r>
              <a:rPr lang="en" sz="1200"/>
              <a:t>Best critics say smooth controllers, addictive, fun, most instructional yet creative.</a:t>
            </a:r>
            <a:endParaRPr sz="1200"/>
          </a:p>
          <a:p>
            <a:pPr indent="-304800" lvl="0" marL="457200" rtl="0" algn="l">
              <a:lnSpc>
                <a:spcPct val="100000"/>
              </a:lnSpc>
              <a:spcBef>
                <a:spcPts val="0"/>
              </a:spcBef>
              <a:spcAft>
                <a:spcPts val="0"/>
              </a:spcAft>
              <a:buSzPts val="1200"/>
              <a:buChar char="●"/>
            </a:pPr>
            <a:r>
              <a:rPr lang="en" sz="1200"/>
              <a:t>Worst critics says time wait is more to open new level, too many ads, car update is not good, more crashing of cars.</a:t>
            </a:r>
            <a:endParaRPr sz="1200"/>
          </a:p>
        </p:txBody>
      </p:sp>
      <p:sp>
        <p:nvSpPr>
          <p:cNvPr id="240" name="Google Shape;240;p36"/>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432150" y="445025"/>
            <a:ext cx="2286000" cy="2266950"/>
          </a:xfrm>
          <a:prstGeom prst="rect">
            <a:avLst/>
          </a:prstGeom>
          <a:noFill/>
          <a:ln>
            <a:noFill/>
          </a:ln>
        </p:spPr>
      </p:pic>
      <p:sp>
        <p:nvSpPr>
          <p:cNvPr id="246" name="Google Shape;246;p37"/>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Apps and Games #3: </a:t>
            </a:r>
            <a:endParaRPr/>
          </a:p>
          <a:p>
            <a:pPr indent="0" lvl="0" marL="0" rtl="0" algn="l">
              <a:spcBef>
                <a:spcPts val="0"/>
              </a:spcBef>
              <a:spcAft>
                <a:spcPts val="0"/>
              </a:spcAft>
              <a:buNone/>
            </a:pPr>
            <a:r>
              <a:rPr lang="en" sz="2400"/>
              <a:t>Driving School</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sp>
        <p:nvSpPr>
          <p:cNvPr id="247" name="Google Shape;247;p37"/>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Owner: Ovidiu Pop</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8" name="Google Shape;248;p37"/>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Teaches driving many different cars</a:t>
            </a:r>
            <a:endParaRPr sz="1200"/>
          </a:p>
          <a:p>
            <a:pPr indent="-304800" lvl="0" marL="457200" rtl="0" algn="l">
              <a:lnSpc>
                <a:spcPct val="100000"/>
              </a:lnSpc>
              <a:spcBef>
                <a:spcPts val="0"/>
              </a:spcBef>
              <a:spcAft>
                <a:spcPts val="0"/>
              </a:spcAft>
              <a:buSzPts val="1200"/>
              <a:buChar char="●"/>
            </a:pPr>
            <a:r>
              <a:rPr lang="en" sz="1200"/>
              <a:t>Covers different environments like cities, country roads, highways, deserts, mountains, etc.</a:t>
            </a:r>
            <a:endParaRPr sz="1200"/>
          </a:p>
          <a:p>
            <a:pPr indent="-304800" lvl="0" marL="457200" rtl="0" algn="l">
              <a:lnSpc>
                <a:spcPct val="100000"/>
              </a:lnSpc>
              <a:spcBef>
                <a:spcPts val="0"/>
              </a:spcBef>
              <a:spcAft>
                <a:spcPts val="0"/>
              </a:spcAft>
              <a:buSzPts val="1200"/>
              <a:buChar char="●"/>
            </a:pPr>
            <a:r>
              <a:rPr lang="en" sz="1200"/>
              <a:t>Playing with friends.</a:t>
            </a:r>
            <a:endParaRPr sz="1200"/>
          </a:p>
          <a:p>
            <a:pPr indent="-304800" lvl="0" marL="457200" rtl="0" algn="l">
              <a:lnSpc>
                <a:spcPct val="100000"/>
              </a:lnSpc>
              <a:spcBef>
                <a:spcPts val="0"/>
              </a:spcBef>
              <a:spcAft>
                <a:spcPts val="0"/>
              </a:spcAft>
              <a:buSzPts val="1200"/>
              <a:buChar char="●"/>
            </a:pPr>
            <a:r>
              <a:rPr lang="en" sz="1200"/>
              <a:t>Free multiplayer modes.</a:t>
            </a:r>
            <a:endParaRPr sz="1200"/>
          </a:p>
          <a:p>
            <a:pPr indent="-304800" lvl="0" marL="457200" rtl="0" algn="l">
              <a:lnSpc>
                <a:spcPct val="100000"/>
              </a:lnSpc>
              <a:spcBef>
                <a:spcPts val="0"/>
              </a:spcBef>
              <a:spcAft>
                <a:spcPts val="0"/>
              </a:spcAft>
              <a:buSzPts val="1200"/>
              <a:buChar char="●"/>
            </a:pPr>
            <a:r>
              <a:rPr lang="en" sz="1200"/>
              <a:t>Rating is 4.3/5.0</a:t>
            </a:r>
            <a:endParaRPr sz="1200"/>
          </a:p>
          <a:p>
            <a:pPr indent="-304800" lvl="0" marL="457200" rtl="0" algn="l">
              <a:lnSpc>
                <a:spcPct val="100000"/>
              </a:lnSpc>
              <a:spcBef>
                <a:spcPts val="0"/>
              </a:spcBef>
              <a:spcAft>
                <a:spcPts val="0"/>
              </a:spcAft>
              <a:buSzPts val="1200"/>
              <a:buChar char="●"/>
            </a:pPr>
            <a:r>
              <a:rPr lang="en" sz="1200"/>
              <a:t>Available for android.</a:t>
            </a:r>
            <a:endParaRPr sz="1200"/>
          </a:p>
          <a:p>
            <a:pPr indent="-304800" lvl="0" marL="457200" rtl="0" algn="l">
              <a:lnSpc>
                <a:spcPct val="100000"/>
              </a:lnSpc>
              <a:spcBef>
                <a:spcPts val="0"/>
              </a:spcBef>
              <a:spcAft>
                <a:spcPts val="0"/>
              </a:spcAft>
              <a:buSzPts val="1200"/>
              <a:buChar char="●"/>
            </a:pPr>
            <a:r>
              <a:rPr lang="en" sz="1200"/>
              <a:t>Size is 27 M</a:t>
            </a:r>
            <a:endParaRPr sz="1200"/>
          </a:p>
          <a:p>
            <a:pPr indent="-304800" lvl="0" marL="457200" rtl="0" algn="l">
              <a:lnSpc>
                <a:spcPct val="100000"/>
              </a:lnSpc>
              <a:spcBef>
                <a:spcPts val="0"/>
              </a:spcBef>
              <a:spcAft>
                <a:spcPts val="0"/>
              </a:spcAft>
              <a:buSzPts val="1200"/>
              <a:buChar char="●"/>
            </a:pPr>
            <a:r>
              <a:rPr lang="en" sz="1200"/>
              <a:t>Price is $1.19 - $17.99 per item</a:t>
            </a:r>
            <a:endParaRPr sz="1200"/>
          </a:p>
          <a:p>
            <a:pPr indent="-304800" lvl="0" marL="457200" rtl="0" algn="l">
              <a:lnSpc>
                <a:spcPct val="100000"/>
              </a:lnSpc>
              <a:spcBef>
                <a:spcPts val="0"/>
              </a:spcBef>
              <a:spcAft>
                <a:spcPts val="0"/>
              </a:spcAft>
              <a:buSzPts val="1200"/>
              <a:buChar char="●"/>
            </a:pPr>
            <a:r>
              <a:rPr lang="en" sz="1200"/>
              <a:t>Best critics say good graphics, teaches teens, offline facility available.</a:t>
            </a:r>
            <a:endParaRPr sz="1200"/>
          </a:p>
          <a:p>
            <a:pPr indent="-304800" lvl="0" marL="457200" rtl="0" algn="l">
              <a:lnSpc>
                <a:spcPct val="100000"/>
              </a:lnSpc>
              <a:spcBef>
                <a:spcPts val="0"/>
              </a:spcBef>
              <a:spcAft>
                <a:spcPts val="0"/>
              </a:spcAft>
              <a:buSzPts val="1200"/>
              <a:buChar char="●"/>
            </a:pPr>
            <a:r>
              <a:rPr lang="en" sz="1200"/>
              <a:t>Worst critics say not easy to find controls, buttons not working, bug about not completing a level.</a:t>
            </a:r>
            <a:endParaRPr sz="1200"/>
          </a:p>
        </p:txBody>
      </p:sp>
      <p:sp>
        <p:nvSpPr>
          <p:cNvPr id="249" name="Google Shape;249;p37"/>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250" name="Google Shape;250;p37"/>
          <p:cNvPicPr preferRelativeResize="0"/>
          <p:nvPr/>
        </p:nvPicPr>
        <p:blipFill>
          <a:blip r:embed="rId4">
            <a:alphaModFix/>
          </a:blip>
          <a:stretch>
            <a:fillRect/>
          </a:stretch>
        </p:blipFill>
        <p:spPr>
          <a:xfrm>
            <a:off x="422625" y="445025"/>
            <a:ext cx="2305050" cy="231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432150" y="445025"/>
            <a:ext cx="2286000" cy="2266950"/>
          </a:xfrm>
          <a:prstGeom prst="rect">
            <a:avLst/>
          </a:prstGeom>
          <a:noFill/>
          <a:ln>
            <a:noFill/>
          </a:ln>
        </p:spPr>
      </p:pic>
      <p:sp>
        <p:nvSpPr>
          <p:cNvPr id="256" name="Google Shape;256;p38"/>
          <p:cNvSpPr txBox="1"/>
          <p:nvPr>
            <p:ph type="title"/>
          </p:nvPr>
        </p:nvSpPr>
        <p:spPr>
          <a:xfrm>
            <a:off x="2827500" y="445025"/>
            <a:ext cx="694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Apps and Games #4: </a:t>
            </a:r>
            <a:endParaRPr/>
          </a:p>
          <a:p>
            <a:pPr indent="0" lvl="0" marL="0" rtl="0" algn="l">
              <a:spcBef>
                <a:spcPts val="0"/>
              </a:spcBef>
              <a:spcAft>
                <a:spcPts val="0"/>
              </a:spcAft>
              <a:buNone/>
            </a:pPr>
            <a:r>
              <a:rPr lang="en" sz="2400"/>
              <a:t>Car Driving School Simulator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sp>
        <p:nvSpPr>
          <p:cNvPr id="257" name="Google Shape;257;p38"/>
          <p:cNvSpPr txBox="1"/>
          <p:nvPr>
            <p:ph idx="1" type="body"/>
          </p:nvPr>
        </p:nvSpPr>
        <p:spPr>
          <a:xfrm>
            <a:off x="432150" y="2740550"/>
            <a:ext cx="3999900" cy="233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BoomBit Games</a:t>
            </a:r>
            <a:endParaRPr/>
          </a:p>
        </p:txBody>
      </p:sp>
      <p:sp>
        <p:nvSpPr>
          <p:cNvPr id="258" name="Google Shape;258;p38"/>
          <p:cNvSpPr txBox="1"/>
          <p:nvPr>
            <p:ph idx="2" type="body"/>
          </p:nvPr>
        </p:nvSpPr>
        <p:spPr>
          <a:xfrm>
            <a:off x="4992150" y="2125300"/>
            <a:ext cx="3999900" cy="29472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Covers California, New York and Canada</a:t>
            </a:r>
            <a:endParaRPr sz="1200"/>
          </a:p>
          <a:p>
            <a:pPr indent="-304800" lvl="0" marL="457200" rtl="0" algn="l">
              <a:lnSpc>
                <a:spcPct val="100000"/>
              </a:lnSpc>
              <a:spcBef>
                <a:spcPts val="0"/>
              </a:spcBef>
              <a:spcAft>
                <a:spcPts val="0"/>
              </a:spcAft>
              <a:buSzPts val="1200"/>
              <a:buChar char="●"/>
            </a:pPr>
            <a:r>
              <a:rPr lang="en" sz="1200"/>
              <a:t>Focuses on traffic rules</a:t>
            </a:r>
            <a:endParaRPr sz="1200"/>
          </a:p>
          <a:p>
            <a:pPr indent="-304800" lvl="0" marL="457200" rtl="0" algn="l">
              <a:lnSpc>
                <a:spcPct val="100000"/>
              </a:lnSpc>
              <a:spcBef>
                <a:spcPts val="0"/>
              </a:spcBef>
              <a:spcAft>
                <a:spcPts val="0"/>
              </a:spcAft>
              <a:buSzPts val="1200"/>
              <a:buChar char="●"/>
            </a:pPr>
            <a:r>
              <a:rPr lang="en" sz="1200"/>
              <a:t>26 unique cars</a:t>
            </a:r>
            <a:endParaRPr sz="1200"/>
          </a:p>
          <a:p>
            <a:pPr indent="-304800" lvl="0" marL="457200" rtl="0" algn="l">
              <a:lnSpc>
                <a:spcPct val="100000"/>
              </a:lnSpc>
              <a:spcBef>
                <a:spcPts val="0"/>
              </a:spcBef>
              <a:spcAft>
                <a:spcPts val="0"/>
              </a:spcAft>
              <a:buSzPts val="1200"/>
              <a:buChar char="●"/>
            </a:pPr>
            <a:r>
              <a:rPr lang="en" sz="1200"/>
              <a:t>Online multiplayer free roaming mode</a:t>
            </a:r>
            <a:endParaRPr sz="1200"/>
          </a:p>
          <a:p>
            <a:pPr indent="-304800" lvl="0" marL="457200" rtl="0" algn="l">
              <a:lnSpc>
                <a:spcPct val="100000"/>
              </a:lnSpc>
              <a:spcBef>
                <a:spcPts val="0"/>
              </a:spcBef>
              <a:spcAft>
                <a:spcPts val="0"/>
              </a:spcAft>
              <a:buSzPts val="1200"/>
              <a:buChar char="●"/>
            </a:pPr>
            <a:r>
              <a:rPr lang="en" sz="1200"/>
              <a:t>Rating is 4.4/5.0</a:t>
            </a:r>
            <a:endParaRPr sz="1200"/>
          </a:p>
          <a:p>
            <a:pPr indent="-304800" lvl="0" marL="457200" rtl="0" algn="l">
              <a:lnSpc>
                <a:spcPct val="100000"/>
              </a:lnSpc>
              <a:spcBef>
                <a:spcPts val="0"/>
              </a:spcBef>
              <a:spcAft>
                <a:spcPts val="0"/>
              </a:spcAft>
              <a:buSzPts val="1200"/>
              <a:buChar char="●"/>
            </a:pPr>
            <a:r>
              <a:rPr lang="en" sz="1200"/>
              <a:t>Available for android.</a:t>
            </a:r>
            <a:endParaRPr sz="1200"/>
          </a:p>
          <a:p>
            <a:pPr indent="-304800" lvl="0" marL="457200" rtl="0" algn="l">
              <a:lnSpc>
                <a:spcPct val="100000"/>
              </a:lnSpc>
              <a:spcBef>
                <a:spcPts val="0"/>
              </a:spcBef>
              <a:spcAft>
                <a:spcPts val="0"/>
              </a:spcAft>
              <a:buSzPts val="1200"/>
              <a:buChar char="●"/>
            </a:pPr>
            <a:r>
              <a:rPr lang="en" sz="1200"/>
              <a:t>Size varies with device</a:t>
            </a:r>
            <a:endParaRPr sz="1200"/>
          </a:p>
          <a:p>
            <a:pPr indent="-304800" lvl="0" marL="457200" rtl="0" algn="l">
              <a:lnSpc>
                <a:spcPct val="100000"/>
              </a:lnSpc>
              <a:spcBef>
                <a:spcPts val="0"/>
              </a:spcBef>
              <a:spcAft>
                <a:spcPts val="0"/>
              </a:spcAft>
              <a:buSzPts val="1200"/>
              <a:buChar char="●"/>
            </a:pPr>
            <a:r>
              <a:rPr lang="en" sz="1200"/>
              <a:t>Price is $2.49 - $30.99 per item</a:t>
            </a:r>
            <a:endParaRPr sz="1200"/>
          </a:p>
          <a:p>
            <a:pPr indent="-304800" lvl="0" marL="457200" rtl="0" algn="l">
              <a:lnSpc>
                <a:spcPct val="100000"/>
              </a:lnSpc>
              <a:spcBef>
                <a:spcPts val="0"/>
              </a:spcBef>
              <a:spcAft>
                <a:spcPts val="0"/>
              </a:spcAft>
              <a:buSzPts val="1200"/>
              <a:buChar char="●"/>
            </a:pPr>
            <a:r>
              <a:rPr lang="en" sz="1200"/>
              <a:t>Best critics say addictive, optimization, realistic.</a:t>
            </a:r>
            <a:endParaRPr sz="1200"/>
          </a:p>
          <a:p>
            <a:pPr indent="-304800" lvl="0" marL="457200" rtl="0" algn="l">
              <a:lnSpc>
                <a:spcPct val="100000"/>
              </a:lnSpc>
              <a:spcBef>
                <a:spcPts val="0"/>
              </a:spcBef>
              <a:spcAft>
                <a:spcPts val="0"/>
              </a:spcAft>
              <a:buSzPts val="1200"/>
              <a:buChar char="●"/>
            </a:pPr>
            <a:r>
              <a:rPr lang="en" sz="1200"/>
              <a:t>Worst critics says no proper instructions, unpredictable controls, too many ads.</a:t>
            </a:r>
            <a:endParaRPr sz="1200"/>
          </a:p>
        </p:txBody>
      </p:sp>
      <p:sp>
        <p:nvSpPr>
          <p:cNvPr id="259" name="Google Shape;259;p38"/>
          <p:cNvSpPr/>
          <p:nvPr/>
        </p:nvSpPr>
        <p:spPr>
          <a:xfrm>
            <a:off x="4992150" y="1669888"/>
            <a:ext cx="3916500" cy="455400"/>
          </a:xfrm>
          <a:prstGeom prst="rect">
            <a:avLst/>
          </a:prstGeom>
          <a:solidFill>
            <a:srgbClr val="99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a:t>
            </a:r>
            <a:endParaRPr>
              <a:solidFill>
                <a:srgbClr val="FFFFFF"/>
              </a:solidFill>
              <a:latin typeface="Oswald"/>
              <a:ea typeface="Oswald"/>
              <a:cs typeface="Oswald"/>
              <a:sym typeface="Oswald"/>
            </a:endParaRPr>
          </a:p>
        </p:txBody>
      </p:sp>
      <p:pic>
        <p:nvPicPr>
          <p:cNvPr id="260" name="Google Shape;260;p38"/>
          <p:cNvPicPr preferRelativeResize="0"/>
          <p:nvPr/>
        </p:nvPicPr>
        <p:blipFill>
          <a:blip r:embed="rId4">
            <a:alphaModFix/>
          </a:blip>
          <a:stretch>
            <a:fillRect/>
          </a:stretch>
        </p:blipFill>
        <p:spPr>
          <a:xfrm>
            <a:off x="422625" y="445025"/>
            <a:ext cx="2305050" cy="2314575"/>
          </a:xfrm>
          <a:prstGeom prst="rect">
            <a:avLst/>
          </a:prstGeom>
          <a:noFill/>
          <a:ln>
            <a:noFill/>
          </a:ln>
        </p:spPr>
      </p:pic>
      <p:pic>
        <p:nvPicPr>
          <p:cNvPr id="261" name="Google Shape;261;p38"/>
          <p:cNvPicPr preferRelativeResize="0"/>
          <p:nvPr/>
        </p:nvPicPr>
        <p:blipFill>
          <a:blip r:embed="rId5">
            <a:alphaModFix/>
          </a:blip>
          <a:stretch>
            <a:fillRect/>
          </a:stretch>
        </p:blipFill>
        <p:spPr>
          <a:xfrm>
            <a:off x="417863" y="445025"/>
            <a:ext cx="2314575" cy="240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than just the rules of the road</a:t>
            </a:r>
            <a:endParaRPr/>
          </a:p>
        </p:txBody>
      </p:sp>
      <p:pic>
        <p:nvPicPr>
          <p:cNvPr id="72" name="Google Shape;72;p15"/>
          <p:cNvPicPr preferRelativeResize="0"/>
          <p:nvPr/>
        </p:nvPicPr>
        <p:blipFill>
          <a:blip r:embed="rId3">
            <a:alphaModFix/>
          </a:blip>
          <a:stretch>
            <a:fillRect/>
          </a:stretch>
        </p:blipFill>
        <p:spPr>
          <a:xfrm>
            <a:off x="6445401" y="419838"/>
            <a:ext cx="2179699" cy="3523824"/>
          </a:xfrm>
          <a:prstGeom prst="rect">
            <a:avLst/>
          </a:prstGeom>
          <a:noFill/>
          <a:ln>
            <a:noFill/>
          </a:ln>
        </p:spPr>
      </p:pic>
      <p:pic>
        <p:nvPicPr>
          <p:cNvPr id="73" name="Google Shape;73;p15"/>
          <p:cNvPicPr preferRelativeResize="0"/>
          <p:nvPr/>
        </p:nvPicPr>
        <p:blipFill>
          <a:blip r:embed="rId4">
            <a:alphaModFix/>
          </a:blip>
          <a:stretch>
            <a:fillRect/>
          </a:stretch>
        </p:blipFill>
        <p:spPr>
          <a:xfrm>
            <a:off x="450650" y="1257225"/>
            <a:ext cx="3581750" cy="2395301"/>
          </a:xfrm>
          <a:prstGeom prst="rect">
            <a:avLst/>
          </a:prstGeom>
          <a:noFill/>
          <a:ln>
            <a:noFill/>
          </a:ln>
        </p:spPr>
      </p:pic>
      <p:pic>
        <p:nvPicPr>
          <p:cNvPr id="74" name="Google Shape;74;p15"/>
          <p:cNvPicPr preferRelativeResize="0"/>
          <p:nvPr/>
        </p:nvPicPr>
        <p:blipFill>
          <a:blip r:embed="rId5">
            <a:alphaModFix/>
          </a:blip>
          <a:stretch>
            <a:fillRect/>
          </a:stretch>
        </p:blipFill>
        <p:spPr>
          <a:xfrm>
            <a:off x="2990475" y="1752100"/>
            <a:ext cx="4038600" cy="302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the system</a:t>
            </a:r>
            <a:endParaRPr/>
          </a:p>
        </p:txBody>
      </p:sp>
      <p:pic>
        <p:nvPicPr>
          <p:cNvPr id="80" name="Google Shape;80;p16"/>
          <p:cNvPicPr preferRelativeResize="0"/>
          <p:nvPr/>
        </p:nvPicPr>
        <p:blipFill>
          <a:blip r:embed="rId3">
            <a:alphaModFix/>
          </a:blip>
          <a:stretch>
            <a:fillRect/>
          </a:stretch>
        </p:blipFill>
        <p:spPr>
          <a:xfrm>
            <a:off x="3209850" y="1081950"/>
            <a:ext cx="5532454" cy="3820975"/>
          </a:xfrm>
          <a:prstGeom prst="rect">
            <a:avLst/>
          </a:prstGeom>
          <a:noFill/>
          <a:ln>
            <a:noFill/>
          </a:ln>
        </p:spPr>
      </p:pic>
      <p:pic>
        <p:nvPicPr>
          <p:cNvPr id="81" name="Google Shape;81;p16"/>
          <p:cNvPicPr preferRelativeResize="0"/>
          <p:nvPr/>
        </p:nvPicPr>
        <p:blipFill>
          <a:blip r:embed="rId4">
            <a:alphaModFix/>
          </a:blip>
          <a:stretch>
            <a:fillRect/>
          </a:stretch>
        </p:blipFill>
        <p:spPr>
          <a:xfrm>
            <a:off x="244175" y="1781975"/>
            <a:ext cx="2900450" cy="1873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Stay safe... Stay warm...</a:t>
            </a:r>
            <a:endParaRPr/>
          </a:p>
        </p:txBody>
      </p:sp>
      <p:pic>
        <p:nvPicPr>
          <p:cNvPr id="87" name="Google Shape;87;p17"/>
          <p:cNvPicPr preferRelativeResize="0"/>
          <p:nvPr/>
        </p:nvPicPr>
        <p:blipFill>
          <a:blip r:embed="rId3">
            <a:alphaModFix/>
          </a:blip>
          <a:stretch>
            <a:fillRect/>
          </a:stretch>
        </p:blipFill>
        <p:spPr>
          <a:xfrm>
            <a:off x="164875" y="2399672"/>
            <a:ext cx="5475649" cy="2633300"/>
          </a:xfrm>
          <a:prstGeom prst="rect">
            <a:avLst/>
          </a:prstGeom>
          <a:noFill/>
          <a:ln>
            <a:noFill/>
          </a:ln>
        </p:spPr>
      </p:pic>
      <p:pic>
        <p:nvPicPr>
          <p:cNvPr id="88" name="Google Shape;88;p17"/>
          <p:cNvPicPr preferRelativeResize="0"/>
          <p:nvPr/>
        </p:nvPicPr>
        <p:blipFill>
          <a:blip r:embed="rId4">
            <a:alphaModFix/>
          </a:blip>
          <a:stretch>
            <a:fillRect/>
          </a:stretch>
        </p:blipFill>
        <p:spPr>
          <a:xfrm>
            <a:off x="4629600" y="486500"/>
            <a:ext cx="4312825" cy="323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protocols</a:t>
            </a:r>
            <a:endParaRPr/>
          </a:p>
        </p:txBody>
      </p:sp>
      <p:sp>
        <p:nvSpPr>
          <p:cNvPr id="94" name="Google Shape;94;p18"/>
          <p:cNvSpPr txBox="1"/>
          <p:nvPr>
            <p:ph idx="1" type="body"/>
          </p:nvPr>
        </p:nvSpPr>
        <p:spPr>
          <a:xfrm>
            <a:off x="311700" y="1152475"/>
            <a:ext cx="8520600" cy="9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To better understand the challenges of our user groups and the potential features of most interest to each, our study will solicit feedback, ideas and gather the necessary user requirements to designing a needs-based and user-centric solution.</a:t>
            </a:r>
            <a:endParaRPr>
              <a:solidFill>
                <a:srgbClr val="FFFFFF"/>
              </a:solidFill>
              <a:latin typeface="Oswald"/>
              <a:ea typeface="Oswald"/>
              <a:cs typeface="Oswald"/>
              <a:sym typeface="Oswald"/>
            </a:endParaRPr>
          </a:p>
          <a:p>
            <a:pPr indent="0" lvl="0" marL="0" rtl="0" algn="l">
              <a:spcBef>
                <a:spcPts val="1600"/>
              </a:spcBef>
              <a:spcAft>
                <a:spcPts val="1600"/>
              </a:spcAft>
              <a:buNone/>
            </a:pPr>
            <a:r>
              <a:t/>
            </a:r>
            <a:endParaRPr>
              <a:solidFill>
                <a:srgbClr val="FFFFFF"/>
              </a:solidFill>
              <a:latin typeface="Oswald"/>
              <a:ea typeface="Oswald"/>
              <a:cs typeface="Oswald"/>
              <a:sym typeface="Oswald"/>
            </a:endParaRPr>
          </a:p>
        </p:txBody>
      </p:sp>
      <p:sp>
        <p:nvSpPr>
          <p:cNvPr id="95" name="Google Shape;95;p18"/>
          <p:cNvSpPr/>
          <p:nvPr/>
        </p:nvSpPr>
        <p:spPr>
          <a:xfrm>
            <a:off x="379850" y="2116338"/>
            <a:ext cx="3916500" cy="455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User groups</a:t>
            </a:r>
            <a:endParaRPr>
              <a:solidFill>
                <a:srgbClr val="FFFFFF"/>
              </a:solidFill>
              <a:latin typeface="Oswald"/>
              <a:ea typeface="Oswald"/>
              <a:cs typeface="Oswald"/>
              <a:sym typeface="Oswald"/>
            </a:endParaRPr>
          </a:p>
        </p:txBody>
      </p:sp>
      <p:sp>
        <p:nvSpPr>
          <p:cNvPr id="96" name="Google Shape;96;p18"/>
          <p:cNvSpPr txBox="1"/>
          <p:nvPr/>
        </p:nvSpPr>
        <p:spPr>
          <a:xfrm>
            <a:off x="379850" y="2571750"/>
            <a:ext cx="6525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FF"/>
                </a:solidFill>
                <a:latin typeface="Oswald"/>
                <a:ea typeface="Oswald"/>
                <a:cs typeface="Oswald"/>
                <a:sym typeface="Oswald"/>
              </a:rPr>
              <a:t>Group 1:</a:t>
            </a:r>
            <a:r>
              <a:rPr lang="en">
                <a:solidFill>
                  <a:srgbClr val="FFFFFF"/>
                </a:solidFill>
                <a:latin typeface="Oswald"/>
                <a:ea typeface="Oswald"/>
                <a:cs typeface="Oswald"/>
                <a:sym typeface="Oswald"/>
              </a:rPr>
              <a:t> Individuals with no Canadian driver’s license</a:t>
            </a:r>
            <a:endParaRPr>
              <a:solidFill>
                <a:srgbClr val="FFFFFF"/>
              </a:solidFill>
              <a:latin typeface="Oswald"/>
              <a:ea typeface="Oswald"/>
              <a:cs typeface="Oswald"/>
              <a:sym typeface="Oswald"/>
            </a:endParaRPr>
          </a:p>
          <a:p>
            <a:pPr indent="0" lvl="0" marL="0" rtl="0" algn="l">
              <a:lnSpc>
                <a:spcPct val="115000"/>
              </a:lnSpc>
              <a:spcBef>
                <a:spcPts val="1600"/>
              </a:spcBef>
              <a:spcAft>
                <a:spcPts val="0"/>
              </a:spcAft>
              <a:buNone/>
            </a:pPr>
            <a:r>
              <a:rPr b="1" lang="en">
                <a:solidFill>
                  <a:srgbClr val="FFFFFF"/>
                </a:solidFill>
                <a:latin typeface="Oswald"/>
                <a:ea typeface="Oswald"/>
                <a:cs typeface="Oswald"/>
                <a:sym typeface="Oswald"/>
              </a:rPr>
              <a:t>Group 2: </a:t>
            </a:r>
            <a:r>
              <a:rPr lang="en">
                <a:solidFill>
                  <a:srgbClr val="FFFFFF"/>
                </a:solidFill>
                <a:latin typeface="Oswald"/>
                <a:ea typeface="Oswald"/>
                <a:cs typeface="Oswald"/>
                <a:sym typeface="Oswald"/>
              </a:rPr>
              <a:t>Individuals with a Canadian driver’s license but have limited to no driving experience</a:t>
            </a:r>
            <a:endParaRPr>
              <a:solidFill>
                <a:srgbClr val="FFFFFF"/>
              </a:solidFill>
              <a:latin typeface="Oswald"/>
              <a:ea typeface="Oswald"/>
              <a:cs typeface="Oswald"/>
              <a:sym typeface="Oswald"/>
            </a:endParaRPr>
          </a:p>
          <a:p>
            <a:pPr indent="0" lvl="0" marL="0" rtl="0" algn="l">
              <a:lnSpc>
                <a:spcPct val="115000"/>
              </a:lnSpc>
              <a:spcBef>
                <a:spcPts val="1600"/>
              </a:spcBef>
              <a:spcAft>
                <a:spcPts val="0"/>
              </a:spcAft>
              <a:buNone/>
            </a:pPr>
            <a:r>
              <a:rPr b="1" lang="en">
                <a:solidFill>
                  <a:srgbClr val="FFFFFF"/>
                </a:solidFill>
                <a:latin typeface="Oswald"/>
                <a:ea typeface="Oswald"/>
                <a:cs typeface="Oswald"/>
                <a:sym typeface="Oswald"/>
              </a:rPr>
              <a:t>Group 3: </a:t>
            </a:r>
            <a:r>
              <a:rPr lang="en">
                <a:solidFill>
                  <a:srgbClr val="FFFFFF"/>
                </a:solidFill>
                <a:latin typeface="Oswald"/>
                <a:ea typeface="Oswald"/>
                <a:cs typeface="Oswald"/>
                <a:sym typeface="Oswald"/>
              </a:rPr>
              <a:t>Individuals with a Canadian learner’s permit </a:t>
            </a:r>
            <a:endParaRPr>
              <a:solidFill>
                <a:srgbClr val="FFFFFF"/>
              </a:solidFill>
              <a:latin typeface="Oswald"/>
              <a:ea typeface="Oswald"/>
              <a:cs typeface="Oswald"/>
              <a:sym typeface="Oswald"/>
            </a:endParaRPr>
          </a:p>
          <a:p>
            <a:pPr indent="0" lvl="0" marL="0" rtl="0" algn="l">
              <a:lnSpc>
                <a:spcPct val="115000"/>
              </a:lnSpc>
              <a:spcBef>
                <a:spcPts val="1600"/>
              </a:spcBef>
              <a:spcAft>
                <a:spcPts val="0"/>
              </a:spcAft>
              <a:buNone/>
            </a:pPr>
            <a:r>
              <a:rPr b="1" lang="en">
                <a:solidFill>
                  <a:srgbClr val="FFFFFF"/>
                </a:solidFill>
                <a:latin typeface="Oswald"/>
                <a:ea typeface="Oswald"/>
                <a:cs typeface="Oswald"/>
                <a:sym typeface="Oswald"/>
              </a:rPr>
              <a:t>Group 4:</a:t>
            </a:r>
            <a:r>
              <a:rPr lang="en">
                <a:solidFill>
                  <a:srgbClr val="FFFFFF"/>
                </a:solidFill>
                <a:latin typeface="Oswald"/>
                <a:ea typeface="Oswald"/>
                <a:cs typeface="Oswald"/>
                <a:sym typeface="Oswald"/>
              </a:rPr>
              <a:t> Out of country individuals divided into two further sub-groups; A: individuals with limited to no driving experience and B: individuals with driving experience outside of Canada</a:t>
            </a:r>
            <a:endParaRPr>
              <a:solidFill>
                <a:srgbClr val="FFFFFF"/>
              </a:solidFill>
              <a:latin typeface="Oswald"/>
              <a:ea typeface="Oswald"/>
              <a:cs typeface="Oswald"/>
              <a:sym typeface="Oswald"/>
            </a:endParaRPr>
          </a:p>
          <a:p>
            <a:pPr indent="0" lvl="0" marL="0" rtl="0" algn="l">
              <a:lnSpc>
                <a:spcPct val="115000"/>
              </a:lnSpc>
              <a:spcBef>
                <a:spcPts val="1600"/>
              </a:spcBef>
              <a:spcAft>
                <a:spcPts val="1600"/>
              </a:spcAft>
              <a:buNone/>
            </a:pPr>
            <a:r>
              <a:t/>
            </a:r>
            <a:endParaRPr>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protocols</a:t>
            </a:r>
            <a:endParaRPr/>
          </a:p>
        </p:txBody>
      </p:sp>
      <p:sp>
        <p:nvSpPr>
          <p:cNvPr id="102" name="Google Shape;102;p19"/>
          <p:cNvSpPr txBox="1"/>
          <p:nvPr>
            <p:ph idx="1" type="body"/>
          </p:nvPr>
        </p:nvSpPr>
        <p:spPr>
          <a:xfrm>
            <a:off x="311700" y="1152475"/>
            <a:ext cx="8520600" cy="9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a:ea typeface="Oswald"/>
                <a:cs typeface="Oswald"/>
                <a:sym typeface="Oswald"/>
              </a:rPr>
              <a:t>To best reach the target audience within the time and resource constraints, an online survey is best suited to gather the necessary information. </a:t>
            </a:r>
            <a:endParaRPr>
              <a:solidFill>
                <a:srgbClr val="FFFFFF"/>
              </a:solidFill>
              <a:latin typeface="Oswald"/>
              <a:ea typeface="Oswald"/>
              <a:cs typeface="Oswald"/>
              <a:sym typeface="Oswald"/>
            </a:endParaRPr>
          </a:p>
          <a:p>
            <a:pPr indent="0" lvl="0" marL="0" rtl="0" algn="l">
              <a:spcBef>
                <a:spcPts val="1600"/>
              </a:spcBef>
              <a:spcAft>
                <a:spcPts val="0"/>
              </a:spcAft>
              <a:buNone/>
            </a:pPr>
            <a:r>
              <a:t/>
            </a:r>
            <a:endParaRPr>
              <a:solidFill>
                <a:srgbClr val="FFFFFF"/>
              </a:solidFill>
              <a:latin typeface="Oswald"/>
              <a:ea typeface="Oswald"/>
              <a:cs typeface="Oswald"/>
              <a:sym typeface="Oswald"/>
            </a:endParaRPr>
          </a:p>
          <a:p>
            <a:pPr indent="0" lvl="0" marL="0" rtl="0" algn="l">
              <a:spcBef>
                <a:spcPts val="1600"/>
              </a:spcBef>
              <a:spcAft>
                <a:spcPts val="1600"/>
              </a:spcAft>
              <a:buNone/>
            </a:pPr>
            <a:r>
              <a:t/>
            </a:r>
            <a:endParaRPr>
              <a:solidFill>
                <a:srgbClr val="FFFFFF"/>
              </a:solidFill>
              <a:latin typeface="Oswald"/>
              <a:ea typeface="Oswald"/>
              <a:cs typeface="Oswald"/>
              <a:sym typeface="Oswald"/>
            </a:endParaRPr>
          </a:p>
        </p:txBody>
      </p:sp>
      <p:sp>
        <p:nvSpPr>
          <p:cNvPr id="103" name="Google Shape;103;p19"/>
          <p:cNvSpPr/>
          <p:nvPr/>
        </p:nvSpPr>
        <p:spPr>
          <a:xfrm>
            <a:off x="379850" y="2116338"/>
            <a:ext cx="3916500" cy="455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Oswald"/>
                <a:ea typeface="Oswald"/>
                <a:cs typeface="Oswald"/>
                <a:sym typeface="Oswald"/>
              </a:rPr>
              <a:t>Key features and design principles</a:t>
            </a:r>
            <a:endParaRPr>
              <a:solidFill>
                <a:srgbClr val="FFFFFF"/>
              </a:solidFill>
              <a:latin typeface="Oswald"/>
              <a:ea typeface="Oswald"/>
              <a:cs typeface="Oswald"/>
              <a:sym typeface="Oswald"/>
            </a:endParaRPr>
          </a:p>
        </p:txBody>
      </p:sp>
      <p:sp>
        <p:nvSpPr>
          <p:cNvPr id="104" name="Google Shape;104;p19"/>
          <p:cNvSpPr txBox="1"/>
          <p:nvPr/>
        </p:nvSpPr>
        <p:spPr>
          <a:xfrm>
            <a:off x="379850" y="2571750"/>
            <a:ext cx="84525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Limiting the time to completion to &lt; 10 minutes (1-2 minutes per question) to help achieve higher completion rates and gather impactful responses</a:t>
            </a:r>
            <a:endParaRPr>
              <a:solidFill>
                <a:srgbClr val="FFFFFF"/>
              </a:solidFill>
              <a:latin typeface="Oswald"/>
              <a:ea typeface="Oswald"/>
              <a:cs typeface="Oswald"/>
              <a:sym typeface="Oswald"/>
            </a:endParaRPr>
          </a:p>
          <a:p>
            <a:pPr indent="-317500" lvl="0" marL="457200" rtl="0" algn="l">
              <a:lnSpc>
                <a:spcPct val="115000"/>
              </a:lnSpc>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Well-crafted and clear questions defined to gather the needed data across the user groups</a:t>
            </a:r>
            <a:endParaRPr>
              <a:solidFill>
                <a:srgbClr val="FFFFFF"/>
              </a:solidFill>
              <a:latin typeface="Oswald"/>
              <a:ea typeface="Oswald"/>
              <a:cs typeface="Oswald"/>
              <a:sym typeface="Oswald"/>
            </a:endParaRPr>
          </a:p>
          <a:p>
            <a:pPr indent="-317500" lvl="0" marL="457200" rtl="0" algn="l">
              <a:lnSpc>
                <a:spcPct val="115000"/>
              </a:lnSpc>
              <a:spcBef>
                <a:spcPts val="0"/>
              </a:spcBef>
              <a:spcAft>
                <a:spcPts val="0"/>
              </a:spcAft>
              <a:buClr>
                <a:srgbClr val="FFFFFF"/>
              </a:buClr>
              <a:buSzPts val="1400"/>
              <a:buFont typeface="Oswald"/>
              <a:buChar char="●"/>
            </a:pPr>
            <a:r>
              <a:rPr lang="en">
                <a:solidFill>
                  <a:srgbClr val="FFFFFF"/>
                </a:solidFill>
                <a:latin typeface="Oswald"/>
                <a:ea typeface="Oswald"/>
                <a:cs typeface="Oswald"/>
                <a:sym typeface="Oswald"/>
              </a:rPr>
              <a:t>Focus on closed-ended questions to concentrate on quantitative data for analysis purposes</a:t>
            </a:r>
            <a:endParaRPr>
              <a:solidFill>
                <a:srgbClr val="FFFFFF"/>
              </a:solidFill>
              <a:latin typeface="Oswald"/>
              <a:ea typeface="Oswald"/>
              <a:cs typeface="Oswald"/>
              <a:sym typeface="Oswald"/>
            </a:endParaRPr>
          </a:p>
          <a:p>
            <a:pPr indent="0" lvl="0" marL="0" rtl="0" algn="l">
              <a:lnSpc>
                <a:spcPct val="115000"/>
              </a:lnSpc>
              <a:spcBef>
                <a:spcPts val="1600"/>
              </a:spcBef>
              <a:spcAft>
                <a:spcPts val="1600"/>
              </a:spcAft>
              <a:buNone/>
            </a:pPr>
            <a:r>
              <a:t/>
            </a:r>
            <a:endParaRPr>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questions</a:t>
            </a:r>
            <a:endParaRPr/>
          </a:p>
        </p:txBody>
      </p:sp>
      <p:sp>
        <p:nvSpPr>
          <p:cNvPr id="110" name="Google Shape;110;p20"/>
          <p:cNvSpPr txBox="1"/>
          <p:nvPr/>
        </p:nvSpPr>
        <p:spPr>
          <a:xfrm>
            <a:off x="489050" y="1568350"/>
            <a:ext cx="4856700" cy="27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What is your age group? (Select only one)</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[Series of questions] for user group classification</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What are the challenges you think you will face for getting a license?</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How much time do you want to spend a week learning to drive?</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When you drive, the road conditions you encounter will be the most difficult to deal with.</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Are you interested learning via an App?</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What is your mode of preference for learning?</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AutoNum type="arabicPeriod"/>
            </a:pPr>
            <a:r>
              <a:rPr lang="en">
                <a:solidFill>
                  <a:srgbClr val="FFFFFF"/>
                </a:solidFill>
                <a:latin typeface="Oswald"/>
                <a:ea typeface="Oswald"/>
                <a:cs typeface="Oswald"/>
                <a:sym typeface="Oswald"/>
              </a:rPr>
              <a:t>What features listed below, do you want to use in the learning app?</a:t>
            </a:r>
            <a:endParaRPr>
              <a:solidFill>
                <a:srgbClr val="FFFFFF"/>
              </a:solidFill>
              <a:latin typeface="Oswald"/>
              <a:ea typeface="Oswald"/>
              <a:cs typeface="Oswald"/>
              <a:sym typeface="Oswald"/>
            </a:endParaRPr>
          </a:p>
        </p:txBody>
      </p:sp>
      <p:pic>
        <p:nvPicPr>
          <p:cNvPr id="111" name="Google Shape;111;p20"/>
          <p:cNvPicPr preferRelativeResize="0"/>
          <p:nvPr/>
        </p:nvPicPr>
        <p:blipFill>
          <a:blip r:embed="rId3">
            <a:alphaModFix/>
          </a:blip>
          <a:stretch>
            <a:fillRect/>
          </a:stretch>
        </p:blipFill>
        <p:spPr>
          <a:xfrm>
            <a:off x="5859975" y="160613"/>
            <a:ext cx="2712524" cy="482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284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group classification tree</a:t>
            </a:r>
            <a:endParaRPr/>
          </a:p>
        </p:txBody>
      </p:sp>
      <p:sp>
        <p:nvSpPr>
          <p:cNvPr id="117" name="Google Shape;117;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3545913" y="128575"/>
            <a:ext cx="5286375" cy="488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